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2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TTM Revenue ($bn)</c:v>
                </c:pt>
              </c:strCache>
            </c:strRef>
          </c:tx>
          <c:spPr>
            <a:solidFill>
              <a:srgbClr val="CC0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A1A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TGT</c:v>
                  </c:pt>
                  <c:pt idx="1">
                    <c:v>TJX</c:v>
                  </c:pt>
                  <c:pt idx="2">
                    <c:v>DG</c:v>
                  </c:pt>
                  <c:pt idx="3">
                    <c:v>ROST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107.7</c:v>
                </c:pt>
                <c:pt idx="1">
                  <c:v>61.6</c:v>
                </c:pt>
                <c:pt idx="2">
                  <c:v>43.1</c:v>
                </c:pt>
                <c:pt idx="3">
                  <c:v>23.8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A1A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2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2E2E4"/>
            </a:solidFill>
            <a:prstDash val="solid"/>
            <a:round/>
          </a:ln>
        </c:spPr>
        <c:txPr>
          <a:bodyPr/>
          <a:lstStyle/>
          <a:p>
            <a:pPr>
              <a:defRPr sz="75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($bn)</c:v>
                </c:pt>
              </c:strCache>
            </c:strRef>
          </c:tx>
          <c:spPr>
            <a:solidFill>
              <a:srgbClr val="CC0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A1A1A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Sheet1!$A$2:$A$13</c:f>
              <c:multiLvlStrCache>
                <c:ptCount val="12"/>
                <c:lvl>
                  <c:pt idx="0">
                    <c:v>FY21</c:v>
                  </c:pt>
                  <c:pt idx="1">
                    <c:v>FY22</c:v>
                  </c:pt>
                  <c:pt idx="2">
                    <c:v>FY23</c:v>
                  </c:pt>
                  <c:pt idx="3">
                    <c:v>FY24</c:v>
                  </c:pt>
                  <c:pt idx="4">
                    <c:v>FY25</c:v>
                  </c:pt>
                  <c:pt idx="5">
                    <c:v>FY26E</c:v>
                  </c:pt>
                  <c:pt idx="6">
                    <c:v>FY27E</c:v>
                  </c:pt>
                  <c:pt idx="7">
                    <c:v>FY28E</c:v>
                  </c:pt>
                  <c:pt idx="8">
                    <c:v>FY29E</c:v>
                  </c:pt>
                  <c:pt idx="9">
                    <c:v>FY30E</c:v>
                  </c:pt>
                  <c:pt idx="10">
                    <c:v>FY31E</c:v>
                  </c:pt>
                  <c:pt idx="11">
                    <c:v>FY32E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106</c:v>
                </c:pt>
                <c:pt idx="1">
                  <c:v>109.1</c:v>
                </c:pt>
                <c:pt idx="2">
                  <c:v>107.4</c:v>
                </c:pt>
                <c:pt idx="3">
                  <c:v>106.6</c:v>
                </c:pt>
                <c:pt idx="4">
                  <c:v>104.8</c:v>
                </c:pt>
                <c:pt idx="5">
                  <c:v>110</c:v>
                </c:pt>
                <c:pt idx="6">
                  <c:v>113.9</c:v>
                </c:pt>
                <c:pt idx="7">
                  <c:v>117.4</c:v>
                </c:pt>
                <c:pt idx="8">
                  <c:v>120.6</c:v>
                </c:pt>
                <c:pt idx="9">
                  <c:v>123.7</c:v>
                </c:pt>
                <c:pt idx="10">
                  <c:v>126.7</c:v>
                </c:pt>
                <c:pt idx="11">
                  <c:v>129.8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A1A1A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8"/>
        <c:overlap val="0"/>
        <c:axId val="2094734554"/>
        <c:axId val="2094734552"/>
        <c:axId val="2094734556"/>
      </c:barChart>
      <c:lineChart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Op. margin (%)</c:v>
                </c:pt>
              </c:strCache>
            </c:strRef>
          </c:tx>
          <c:spPr>
            <a:solidFill>
              <a:srgbClr val="1A1A1A"/>
            </a:solidFill>
            <a:ln w="22225" cap="flat">
              <a:solidFill>
                <a:srgbClr val="1A1A1A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A1A1A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4"/>
            <c:spPr>
              <a:solidFill>
                <a:srgbClr val="1A1A1A"/>
              </a:solidFill>
              <a:ln w="9525" cap="flat">
                <a:solidFill>
                  <a:srgbClr val="1A1A1A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FY21</c:v>
                  </c:pt>
                  <c:pt idx="1">
                    <c:v>FY22</c:v>
                  </c:pt>
                  <c:pt idx="2">
                    <c:v>FY23</c:v>
                  </c:pt>
                  <c:pt idx="3">
                    <c:v>FY24</c:v>
                  </c:pt>
                  <c:pt idx="4">
                    <c:v>FY25</c:v>
                  </c:pt>
                  <c:pt idx="5">
                    <c:v>FY26E</c:v>
                  </c:pt>
                  <c:pt idx="6">
                    <c:v>FY27E</c:v>
                  </c:pt>
                  <c:pt idx="7">
                    <c:v>FY28E</c:v>
                  </c:pt>
                  <c:pt idx="8">
                    <c:v>FY29E</c:v>
                  </c:pt>
                  <c:pt idx="9">
                    <c:v>FY30E</c:v>
                  </c:pt>
                  <c:pt idx="10">
                    <c:v>FY31E</c:v>
                  </c:pt>
                  <c:pt idx="11">
                    <c:v>FY32E</c:v>
                  </c:pt>
                </c:lvl>
              </c:multiLvlStrCache>
            </c:multiLvl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8.4</c:v>
                </c:pt>
                <c:pt idx="1">
                  <c:v>3.5</c:v>
                </c:pt>
                <c:pt idx="2">
                  <c:v>5.3</c:v>
                </c:pt>
                <c:pt idx="3">
                  <c:v>5.2</c:v>
                </c:pt>
                <c:pt idx="4">
                  <c:v>4.9</c:v>
                </c:pt>
                <c:pt idx="5">
                  <c:v>5.4</c:v>
                </c:pt>
                <c:pt idx="6">
                  <c:v>5</c:v>
                </c:pt>
                <c:pt idx="7">
                  <c:v>4.7</c:v>
                </c:pt>
                <c:pt idx="8">
                  <c:v>4.5</c:v>
                </c:pt>
                <c:pt idx="9">
                  <c:v>4.4</c:v>
                </c:pt>
                <c:pt idx="10">
                  <c:v>4.4</c:v>
                </c:pt>
                <c:pt idx="11">
                  <c:v>4.3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A1A1A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5"/>
        <c:axId val="2094734553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2E2E4"/>
            </a:solidFill>
            <a:prstDash val="solid"/>
            <a:round/>
          </a:ln>
        </c:spPr>
        <c:txPr>
          <a:bodyPr/>
          <a:lstStyle/>
          <a:p>
            <a:pPr>
              <a:defRPr sz="7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4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valAx>
        <c:axId val="2094734553"/>
        <c:scaling>
          <c:orientation val="minMax"/>
          <c:max val="10"/>
        </c:scaling>
        <c:delete val="1"/>
        <c:axPos val="r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5"/>
        <c:crosses val="max"/>
        <c:crossBetween val="between"/>
      </c:valAx>
      <c:catAx>
        <c:axId val="20947345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2E2E4"/>
            </a:solidFill>
            <a:prstDash val="solid"/>
            <a:round/>
          </a:ln>
        </c:spPr>
        <c:txPr>
          <a:bodyPr/>
          <a:lstStyle/>
          <a:p>
            <a:pPr>
              <a:defRPr sz="7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3"/>
        <c:crosses val="autoZero"/>
        <c:auto val="1"/>
        <c:lblAlgn val="ctr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75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Low</c:v>
                </c:pt>
              </c:strCache>
            </c:strRef>
          </c:tx>
          <c:spPr>
            <a:solidFill>
              <a:srgbClr val="FFFF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52-wk range</c:v>
                  </c:pt>
                  <c:pt idx="1">
                    <c:v>DCF</c:v>
                  </c:pt>
                  <c:pt idx="2">
                    <c:v>Comps</c:v>
                  </c:pt>
                  <c:pt idx="3">
                    <c:v>Analyst PT</c:v>
                  </c:pt>
                  <c:pt idx="4">
                    <c:v>Current px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83.44</c:v>
                </c:pt>
                <c:pt idx="1">
                  <c:v>124.46</c:v>
                </c:pt>
                <c:pt idx="2">
                  <c:v>261.87</c:v>
                </c:pt>
                <c:pt idx="3">
                  <c:v>92</c:v>
                </c:pt>
                <c:pt idx="4">
                  <c:v>158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Range</c:v>
                </c:pt>
              </c:strCache>
            </c:strRef>
          </c:tx>
          <c:spPr>
            <a:solidFill>
              <a:srgbClr val="CC0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52-wk range</c:v>
                  </c:pt>
                  <c:pt idx="1">
                    <c:v>DCF</c:v>
                  </c:pt>
                  <c:pt idx="2">
                    <c:v>Comps</c:v>
                  </c:pt>
                  <c:pt idx="3">
                    <c:v>Analyst PT</c:v>
                  </c:pt>
                  <c:pt idx="4">
                    <c:v>Current px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78.54</c:v>
                </c:pt>
                <c:pt idx="1">
                  <c:v>16.49</c:v>
                </c:pt>
                <c:pt idx="2">
                  <c:v>154.57</c:v>
                </c:pt>
                <c:pt idx="3">
                  <c:v>88</c:v>
                </c:pt>
                <c:pt idx="4">
                  <c:v>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E2E2E4"/>
            </a:solidFill>
            <a:prstDash val="solid"/>
            <a:round/>
          </a:ln>
        </c:spPr>
        <c:txPr>
          <a:bodyPr/>
          <a:lstStyle/>
          <a:p>
            <a:pPr>
              <a:defRPr sz="750" b="0" i="0" u="none" strike="noStrike">
                <a:solidFill>
                  <a:srgbClr val="1A1A1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420"/>
          <c:min val="0"/>
        </c:scaling>
        <c:delete val="0"/>
        <c:axPos val="b"/>
        <c:majorGridlines>
          <c:spPr>
            <a:ln w="6350" cap="flat">
              <a:solidFill>
                <a:srgbClr val="E2E2E4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65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chart" Target="/ppt/charts/chart1.xml"/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5" Type="http://schemas.openxmlformats.org/officeDocument/2006/relationships/image" Target="../media/image-2-4.png"/><Relationship Id="rId6" Type="http://schemas.openxmlformats.org/officeDocument/2006/relationships/image" Target="../media/image-2-5.png"/><Relationship Id="rId7" Type="http://schemas.openxmlformats.org/officeDocument/2006/relationships/image" Target="../media/image-2-6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2.xml"/><Relationship Id="rId1" Type="http://schemas.openxmlformats.org/officeDocument/2006/relationships/image" Target="../media/image-4-1.png"/><Relationship Id="rId3" Type="http://schemas.openxmlformats.org/officeDocument/2006/relationships/image" Target="../media/image-4-2.png"/><Relationship Id="rId4" Type="http://schemas.openxmlformats.org/officeDocument/2006/relationships/image" Target="../media/image-4-3.png"/><Relationship Id="rId5" Type="http://schemas.openxmlformats.org/officeDocument/2006/relationships/image" Target="../media/image-4-4.png"/><Relationship Id="rId6" Type="http://schemas.openxmlformats.org/officeDocument/2006/relationships/image" Target="../media/image-4-5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chart" Target="/ppt/charts/chart3.xml"/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7472" y="201168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DISCRETIONARY — GENERAL MERCHANDISE RETAIL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347472" y="384048"/>
            <a:ext cx="114967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Target Corporation (NYSE: TGT)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47472" y="822960"/>
            <a:ext cx="1149675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— a turnaround that's real, in a stock that's already priced for it to keep working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47472" y="1298448"/>
            <a:ext cx="2331720" cy="5102352"/>
          </a:xfrm>
          <a:prstGeom prst="roundRect">
            <a:avLst>
              <a:gd name="adj" fmla="val 2353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1298448"/>
            <a:ext cx="4892040" cy="5102352"/>
          </a:xfrm>
          <a:prstGeom prst="roundRect">
            <a:avLst>
              <a:gd name="adj" fmla="val 1121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936992" y="1298448"/>
            <a:ext cx="3907231" cy="5102352"/>
          </a:xfrm>
          <a:prstGeom prst="roundRect">
            <a:avLst>
              <a:gd name="adj" fmla="val 1404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12064" y="1444752"/>
            <a:ext cx="1051560" cy="365760"/>
          </a:xfrm>
          <a:prstGeom prst="roundRect">
            <a:avLst>
              <a:gd name="adj" fmla="val 15000"/>
            </a:avLst>
          </a:prstGeom>
          <a:solidFill>
            <a:srgbClr val="CC0000"/>
          </a:solidFill>
          <a:ln/>
        </p:spPr>
      </p:sp>
      <p:sp>
        <p:nvSpPr>
          <p:cNvPr id="9" name="Text 7"/>
          <p:cNvSpPr/>
          <p:nvPr/>
        </p:nvSpPr>
        <p:spPr>
          <a:xfrm>
            <a:off x="512064" y="1444752"/>
            <a:ext cx="1051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HOLD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12064" y="1956816"/>
            <a:ext cx="20025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C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$159.00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12064" y="2432304"/>
            <a:ext cx="20025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7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price (8/19/26 close)</a:t>
            </a:r>
            <a:endParaRPr lang="en-US" sz="780" dirty="0"/>
          </a:p>
        </p:txBody>
      </p:sp>
      <p:sp>
        <p:nvSpPr>
          <p:cNvPr id="12" name="Text 10"/>
          <p:cNvSpPr/>
          <p:nvPr/>
        </p:nvSpPr>
        <p:spPr>
          <a:xfrm>
            <a:off x="512064" y="2523744"/>
            <a:ext cx="2002536" cy="4156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$132.70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12064" y="2957668"/>
            <a:ext cx="20025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7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 Base fair value (blended)</a:t>
            </a:r>
            <a:endParaRPr lang="en-US" sz="780" dirty="0"/>
          </a:p>
        </p:txBody>
      </p:sp>
      <p:sp>
        <p:nvSpPr>
          <p:cNvPr id="14" name="Text 12"/>
          <p:cNvSpPr/>
          <p:nvPr/>
        </p:nvSpPr>
        <p:spPr>
          <a:xfrm>
            <a:off x="512064" y="3054096"/>
            <a:ext cx="2002536" cy="3532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(17%)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12064" y="3425675"/>
            <a:ext cx="20025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7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Implied downside to Base DCF</a:t>
            </a:r>
            <a:endParaRPr lang="en-US" sz="780" dirty="0"/>
          </a:p>
        </p:txBody>
      </p:sp>
      <p:sp>
        <p:nvSpPr>
          <p:cNvPr id="16" name="Shape 14"/>
          <p:cNvSpPr/>
          <p:nvPr/>
        </p:nvSpPr>
        <p:spPr>
          <a:xfrm>
            <a:off x="512064" y="3529584"/>
            <a:ext cx="2002536" cy="0"/>
          </a:xfrm>
          <a:prstGeom prst="line">
            <a:avLst/>
          </a:prstGeom>
          <a:noFill/>
          <a:ln w="9525">
            <a:solidFill>
              <a:srgbClr val="E2E2E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2064" y="3657600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DCF (blended, $/sh)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512064" y="3840480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Bull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12064" y="3840480"/>
            <a:ext cx="20025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$221.52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12064" y="4041648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12064" y="4041648"/>
            <a:ext cx="20025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$132.70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12064" y="4242816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Bear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12064" y="4242816"/>
            <a:ext cx="20025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$112.36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12064" y="4590288"/>
            <a:ext cx="2002536" cy="18288"/>
          </a:xfrm>
          <a:prstGeom prst="rect">
            <a:avLst/>
          </a:prstGeom>
          <a:solidFill>
            <a:srgbClr val="E2E2E4"/>
          </a:solidFill>
          <a:ln/>
        </p:spPr>
      </p:sp>
      <p:sp>
        <p:nvSpPr>
          <p:cNvPr id="25" name="Shape 23"/>
          <p:cNvSpPr/>
          <p:nvPr/>
        </p:nvSpPr>
        <p:spPr>
          <a:xfrm>
            <a:off x="1490346" y="4530852"/>
            <a:ext cx="950421" cy="137160"/>
          </a:xfrm>
          <a:prstGeom prst="rect">
            <a:avLst/>
          </a:prstGeom>
          <a:solidFill>
            <a:srgbClr val="CC0000"/>
          </a:solidFill>
          <a:ln/>
        </p:spPr>
      </p:sp>
      <p:sp>
        <p:nvSpPr>
          <p:cNvPr id="26" name="Shape 24"/>
          <p:cNvSpPr/>
          <p:nvPr/>
        </p:nvSpPr>
        <p:spPr>
          <a:xfrm>
            <a:off x="1896426" y="4471416"/>
            <a:ext cx="0" cy="265176"/>
          </a:xfrm>
          <a:prstGeom prst="line">
            <a:avLst/>
          </a:prstGeom>
          <a:noFill/>
          <a:ln w="19050">
            <a:solidFill>
              <a:srgbClr val="1A1A1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12064" y="4645152"/>
            <a:ext cx="365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</a:t>
            </a:r>
            <a:endParaRPr lang="en-US" sz="650" dirty="0"/>
          </a:p>
        </p:txBody>
      </p:sp>
      <p:sp>
        <p:nvSpPr>
          <p:cNvPr id="28" name="Text 26"/>
          <p:cNvSpPr/>
          <p:nvPr/>
        </p:nvSpPr>
        <p:spPr>
          <a:xfrm>
            <a:off x="2130552" y="4645152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$230</a:t>
            </a:r>
            <a:endParaRPr lang="en-US" sz="650" dirty="0"/>
          </a:p>
        </p:txBody>
      </p:sp>
      <p:sp>
        <p:nvSpPr>
          <p:cNvPr id="29" name="Text 27"/>
          <p:cNvSpPr/>
          <p:nvPr/>
        </p:nvSpPr>
        <p:spPr>
          <a:xfrm>
            <a:off x="512064" y="4809744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= current price</a:t>
            </a:r>
            <a:endParaRPr lang="en-US" sz="680" dirty="0"/>
          </a:p>
        </p:txBody>
      </p:sp>
      <p:sp>
        <p:nvSpPr>
          <p:cNvPr id="30" name="Shape 28"/>
          <p:cNvSpPr/>
          <p:nvPr/>
        </p:nvSpPr>
        <p:spPr>
          <a:xfrm>
            <a:off x="3026664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3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72384" y="1449324"/>
            <a:ext cx="128016" cy="128016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3319272" y="1399032"/>
            <a:ext cx="4270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THESIS — FOUR PILLARS</a:t>
            </a:r>
            <a:endParaRPr lang="en-US" sz="1150" dirty="0"/>
          </a:p>
        </p:txBody>
      </p:sp>
      <p:sp>
        <p:nvSpPr>
          <p:cNvPr id="33" name="Shape 30"/>
          <p:cNvSpPr/>
          <p:nvPr/>
        </p:nvSpPr>
        <p:spPr>
          <a:xfrm>
            <a:off x="3026664" y="1792224"/>
            <a:ext cx="237744" cy="237744"/>
          </a:xfrm>
          <a:prstGeom prst="ellipse">
            <a:avLst/>
          </a:prstGeom>
          <a:solidFill>
            <a:srgbClr val="CC0000"/>
          </a:solidFill>
          <a:ln/>
        </p:spPr>
      </p:sp>
      <p:sp>
        <p:nvSpPr>
          <p:cNvPr id="34" name="Text 31"/>
          <p:cNvSpPr/>
          <p:nvPr/>
        </p:nvSpPr>
        <p:spPr>
          <a:xfrm>
            <a:off x="3026664" y="1792224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100" dirty="0"/>
          </a:p>
        </p:txBody>
      </p:sp>
      <p:sp>
        <p:nvSpPr>
          <p:cNvPr id="35" name="Text 32"/>
          <p:cNvSpPr/>
          <p:nvPr/>
        </p:nvSpPr>
        <p:spPr>
          <a:xfrm>
            <a:off x="3337560" y="1773936"/>
            <a:ext cx="4251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Turnaround confirmed, not just hoped for</a:t>
            </a:r>
            <a:endParaRPr lang="en-US" sz="1000" dirty="0"/>
          </a:p>
        </p:txBody>
      </p:sp>
      <p:sp>
        <p:nvSpPr>
          <p:cNvPr id="36" name="Text 33"/>
          <p:cNvSpPr/>
          <p:nvPr/>
        </p:nvSpPr>
        <p:spPr>
          <a:xfrm>
            <a:off x="3337560" y="1956816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3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 sales +5.6% (Q1) then +3.8% (Q2), traffic +4.4%→+3.6% — decelerating roughly as guided, but two consecutive quarters of broad-based, all-category positive comps after FY2023-25's reset.</a:t>
            </a:r>
            <a:endParaRPr lang="en-US" sz="830" dirty="0"/>
          </a:p>
        </p:txBody>
      </p:sp>
      <p:sp>
        <p:nvSpPr>
          <p:cNvPr id="37" name="Shape 34"/>
          <p:cNvSpPr/>
          <p:nvPr/>
        </p:nvSpPr>
        <p:spPr>
          <a:xfrm>
            <a:off x="3026664" y="2542032"/>
            <a:ext cx="237744" cy="237744"/>
          </a:xfrm>
          <a:prstGeom prst="ellipse">
            <a:avLst/>
          </a:prstGeom>
          <a:solidFill>
            <a:srgbClr val="CC0000"/>
          </a:solidFill>
          <a:ln/>
        </p:spPr>
      </p:sp>
      <p:sp>
        <p:nvSpPr>
          <p:cNvPr id="38" name="Text 35"/>
          <p:cNvSpPr/>
          <p:nvPr/>
        </p:nvSpPr>
        <p:spPr>
          <a:xfrm>
            <a:off x="3026664" y="254203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100" dirty="0"/>
          </a:p>
        </p:txBody>
      </p:sp>
      <p:sp>
        <p:nvSpPr>
          <p:cNvPr id="39" name="Text 36"/>
          <p:cNvSpPr/>
          <p:nvPr/>
        </p:nvSpPr>
        <p:spPr>
          <a:xfrm>
            <a:off x="3337560" y="2523744"/>
            <a:ext cx="4251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reinvestment behind it</a:t>
            </a:r>
            <a:endParaRPr lang="en-US" sz="1000" dirty="0"/>
          </a:p>
        </p:txBody>
      </p:sp>
      <p:sp>
        <p:nvSpPr>
          <p:cNvPr id="40" name="Text 37"/>
          <p:cNvSpPr/>
          <p:nvPr/>
        </p:nvSpPr>
        <p:spPr>
          <a:xfrm>
            <a:off x="3337560" y="2706624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3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"Next Chapter": $5.0bn FY26 capex (+27% YoY H1, on track), 130+ remodels, food/Fun 101/Beauty Studio resets — not a cost-cutting story, a demand-side one.</a:t>
            </a:r>
            <a:endParaRPr lang="en-US" sz="830" dirty="0"/>
          </a:p>
        </p:txBody>
      </p:sp>
      <p:sp>
        <p:nvSpPr>
          <p:cNvPr id="41" name="Shape 38"/>
          <p:cNvSpPr/>
          <p:nvPr/>
        </p:nvSpPr>
        <p:spPr>
          <a:xfrm>
            <a:off x="3026664" y="3291840"/>
            <a:ext cx="237744" cy="237744"/>
          </a:xfrm>
          <a:prstGeom prst="ellipse">
            <a:avLst/>
          </a:prstGeom>
          <a:solidFill>
            <a:srgbClr val="CC0000"/>
          </a:solidFill>
          <a:ln/>
        </p:spPr>
      </p:sp>
      <p:sp>
        <p:nvSpPr>
          <p:cNvPr id="42" name="Text 39"/>
          <p:cNvSpPr/>
          <p:nvPr/>
        </p:nvSpPr>
        <p:spPr>
          <a:xfrm>
            <a:off x="3026664" y="3291840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100" dirty="0"/>
          </a:p>
        </p:txBody>
      </p:sp>
      <p:sp>
        <p:nvSpPr>
          <p:cNvPr id="43" name="Text 40"/>
          <p:cNvSpPr/>
          <p:nvPr/>
        </p:nvSpPr>
        <p:spPr>
          <a:xfrm>
            <a:off x="3337560" y="3273552"/>
            <a:ext cx="4251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risk is now the live debate</a:t>
            </a:r>
            <a:endParaRPr lang="en-US" sz="1000" dirty="0"/>
          </a:p>
        </p:txBody>
      </p:sp>
      <p:sp>
        <p:nvSpPr>
          <p:cNvPr id="44" name="Text 41"/>
          <p:cNvSpPr/>
          <p:nvPr/>
        </p:nvSpPr>
        <p:spPr>
          <a:xfrm>
            <a:off x="3337560" y="3456432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3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re-rated +4.28% to a new 52-wk high on the Q2 print — running past both this DCF ($132.70) and Street's own average target ($144.40).</a:t>
            </a:r>
            <a:endParaRPr lang="en-US" sz="830" dirty="0"/>
          </a:p>
        </p:txBody>
      </p:sp>
      <p:sp>
        <p:nvSpPr>
          <p:cNvPr id="45" name="Shape 42"/>
          <p:cNvSpPr/>
          <p:nvPr/>
        </p:nvSpPr>
        <p:spPr>
          <a:xfrm>
            <a:off x="3026664" y="4041648"/>
            <a:ext cx="237744" cy="237744"/>
          </a:xfrm>
          <a:prstGeom prst="ellipse">
            <a:avLst/>
          </a:prstGeom>
          <a:solidFill>
            <a:srgbClr val="CC0000"/>
          </a:solidFill>
          <a:ln/>
        </p:spPr>
      </p:sp>
      <p:sp>
        <p:nvSpPr>
          <p:cNvPr id="46" name="Text 43"/>
          <p:cNvSpPr/>
          <p:nvPr/>
        </p:nvSpPr>
        <p:spPr>
          <a:xfrm>
            <a:off x="3026664" y="4041648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100" dirty="0"/>
          </a:p>
        </p:txBody>
      </p:sp>
      <p:sp>
        <p:nvSpPr>
          <p:cNvPr id="47" name="Text 44"/>
          <p:cNvSpPr/>
          <p:nvPr/>
        </p:nvSpPr>
        <p:spPr>
          <a:xfrm>
            <a:off x="3337560" y="4023360"/>
            <a:ext cx="4251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gives room to be patient</a:t>
            </a:r>
            <a:endParaRPr lang="en-US" sz="1000" dirty="0"/>
          </a:p>
        </p:txBody>
      </p:sp>
      <p:sp>
        <p:nvSpPr>
          <p:cNvPr id="48" name="Text 45"/>
          <p:cNvSpPr/>
          <p:nvPr/>
        </p:nvSpPr>
        <p:spPr>
          <a:xfrm>
            <a:off x="3337560" y="4206240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3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 ratings (A2/A/A), ~2.0x lease-adj. Debt/EBITDA, 55th straight year of dividend increases — downside is cushioned even if the re-rating stalls.</a:t>
            </a:r>
            <a:endParaRPr lang="en-US" sz="830" dirty="0"/>
          </a:p>
        </p:txBody>
      </p:sp>
      <p:sp>
        <p:nvSpPr>
          <p:cNvPr id="49" name="Shape 46"/>
          <p:cNvSpPr/>
          <p:nvPr/>
        </p:nvSpPr>
        <p:spPr>
          <a:xfrm>
            <a:off x="8101584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5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304" y="1449324"/>
            <a:ext cx="128016" cy="128016"/>
          </a:xfrm>
          <a:prstGeom prst="rect">
            <a:avLst/>
          </a:prstGeom>
        </p:spPr>
      </p:pic>
      <p:sp>
        <p:nvSpPr>
          <p:cNvPr id="51" name="Text 47"/>
          <p:cNvSpPr/>
          <p:nvPr/>
        </p:nvSpPr>
        <p:spPr>
          <a:xfrm>
            <a:off x="8394192" y="1399032"/>
            <a:ext cx="328543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STATS</a:t>
            </a:r>
            <a:endParaRPr lang="en-US" sz="1150" dirty="0"/>
          </a:p>
        </p:txBody>
      </p:sp>
      <p:sp>
        <p:nvSpPr>
          <p:cNvPr id="52" name="Text 48"/>
          <p:cNvSpPr/>
          <p:nvPr/>
        </p:nvSpPr>
        <p:spPr>
          <a:xfrm>
            <a:off x="8101584" y="1773936"/>
            <a:ext cx="207526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cap</a:t>
            </a:r>
            <a:endParaRPr lang="en-US" sz="860" dirty="0"/>
          </a:p>
        </p:txBody>
      </p:sp>
      <p:sp>
        <p:nvSpPr>
          <p:cNvPr id="53" name="Text 49"/>
          <p:cNvSpPr/>
          <p:nvPr/>
        </p:nvSpPr>
        <p:spPr>
          <a:xfrm>
            <a:off x="10176851" y="1773936"/>
            <a:ext cx="15027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$72.6bn</a:t>
            </a:r>
            <a:endParaRPr lang="en-US" sz="860" dirty="0"/>
          </a:p>
        </p:txBody>
      </p:sp>
      <p:sp>
        <p:nvSpPr>
          <p:cNvPr id="54" name="Text 50"/>
          <p:cNvSpPr/>
          <p:nvPr/>
        </p:nvSpPr>
        <p:spPr>
          <a:xfrm>
            <a:off x="8101584" y="1988820"/>
            <a:ext cx="207526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value</a:t>
            </a:r>
            <a:endParaRPr lang="en-US" sz="860" dirty="0"/>
          </a:p>
        </p:txBody>
      </p:sp>
      <p:sp>
        <p:nvSpPr>
          <p:cNvPr id="55" name="Text 51"/>
          <p:cNvSpPr/>
          <p:nvPr/>
        </p:nvSpPr>
        <p:spPr>
          <a:xfrm>
            <a:off x="10176851" y="1988820"/>
            <a:ext cx="15027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$85.4bn</a:t>
            </a:r>
            <a:endParaRPr lang="en-US" sz="860" dirty="0"/>
          </a:p>
        </p:txBody>
      </p:sp>
      <p:sp>
        <p:nvSpPr>
          <p:cNvPr id="56" name="Text 52"/>
          <p:cNvSpPr/>
          <p:nvPr/>
        </p:nvSpPr>
        <p:spPr>
          <a:xfrm>
            <a:off x="8101584" y="2203704"/>
            <a:ext cx="207526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52-week range</a:t>
            </a:r>
            <a:endParaRPr lang="en-US" sz="860" dirty="0"/>
          </a:p>
        </p:txBody>
      </p:sp>
      <p:sp>
        <p:nvSpPr>
          <p:cNvPr id="57" name="Text 53"/>
          <p:cNvSpPr/>
          <p:nvPr/>
        </p:nvSpPr>
        <p:spPr>
          <a:xfrm>
            <a:off x="10176851" y="2203704"/>
            <a:ext cx="15027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$83.44–$161.98</a:t>
            </a:r>
            <a:endParaRPr lang="en-US" sz="860" dirty="0"/>
          </a:p>
        </p:txBody>
      </p:sp>
      <p:sp>
        <p:nvSpPr>
          <p:cNvPr id="58" name="Text 54"/>
          <p:cNvSpPr/>
          <p:nvPr/>
        </p:nvSpPr>
        <p:spPr>
          <a:xfrm>
            <a:off x="8101584" y="2418588"/>
            <a:ext cx="207526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(TTM)¹</a:t>
            </a:r>
            <a:endParaRPr lang="en-US" sz="860" dirty="0"/>
          </a:p>
        </p:txBody>
      </p:sp>
      <p:sp>
        <p:nvSpPr>
          <p:cNvPr id="59" name="Text 55"/>
          <p:cNvSpPr/>
          <p:nvPr/>
        </p:nvSpPr>
        <p:spPr>
          <a:xfrm>
            <a:off x="10176851" y="2418588"/>
            <a:ext cx="15027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16.5x</a:t>
            </a:r>
            <a:endParaRPr lang="en-US" sz="860" dirty="0"/>
          </a:p>
        </p:txBody>
      </p:sp>
      <p:sp>
        <p:nvSpPr>
          <p:cNvPr id="60" name="Text 56"/>
          <p:cNvSpPr/>
          <p:nvPr/>
        </p:nvSpPr>
        <p:spPr>
          <a:xfrm>
            <a:off x="8101584" y="2633472"/>
            <a:ext cx="207526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EV/EBITDA (TTM)</a:t>
            </a:r>
            <a:endParaRPr lang="en-US" sz="860" dirty="0"/>
          </a:p>
        </p:txBody>
      </p:sp>
      <p:sp>
        <p:nvSpPr>
          <p:cNvPr id="61" name="Text 57"/>
          <p:cNvSpPr/>
          <p:nvPr/>
        </p:nvSpPr>
        <p:spPr>
          <a:xfrm>
            <a:off x="10176851" y="2633472"/>
            <a:ext cx="15027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9.2x</a:t>
            </a:r>
            <a:endParaRPr lang="en-US" sz="860" dirty="0"/>
          </a:p>
        </p:txBody>
      </p:sp>
      <p:sp>
        <p:nvSpPr>
          <p:cNvPr id="62" name="Text 58"/>
          <p:cNvSpPr/>
          <p:nvPr/>
        </p:nvSpPr>
        <p:spPr>
          <a:xfrm>
            <a:off x="8101584" y="2848356"/>
            <a:ext cx="207526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Div. yield (ann.)</a:t>
            </a:r>
            <a:endParaRPr lang="en-US" sz="860" dirty="0"/>
          </a:p>
        </p:txBody>
      </p:sp>
      <p:sp>
        <p:nvSpPr>
          <p:cNvPr id="63" name="Text 59"/>
          <p:cNvSpPr/>
          <p:nvPr/>
        </p:nvSpPr>
        <p:spPr>
          <a:xfrm>
            <a:off x="10176851" y="2848356"/>
            <a:ext cx="15027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2.9%</a:t>
            </a:r>
            <a:endParaRPr lang="en-US" sz="860" dirty="0"/>
          </a:p>
        </p:txBody>
      </p:sp>
      <p:sp>
        <p:nvSpPr>
          <p:cNvPr id="64" name="Text 60"/>
          <p:cNvSpPr/>
          <p:nvPr/>
        </p:nvSpPr>
        <p:spPr>
          <a:xfrm>
            <a:off x="8101584" y="3063240"/>
            <a:ext cx="207526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Analyst avg PT / rating</a:t>
            </a:r>
            <a:endParaRPr lang="en-US" sz="860" dirty="0"/>
          </a:p>
        </p:txBody>
      </p:sp>
      <p:sp>
        <p:nvSpPr>
          <p:cNvPr id="65" name="Text 61"/>
          <p:cNvSpPr/>
          <p:nvPr/>
        </p:nvSpPr>
        <p:spPr>
          <a:xfrm>
            <a:off x="10176851" y="3063240"/>
            <a:ext cx="15027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$144.40 · Hold</a:t>
            </a:r>
            <a:endParaRPr lang="en-US" sz="860" dirty="0"/>
          </a:p>
        </p:txBody>
      </p:sp>
      <p:sp>
        <p:nvSpPr>
          <p:cNvPr id="66" name="Text 62"/>
          <p:cNvSpPr/>
          <p:nvPr/>
        </p:nvSpPr>
        <p:spPr>
          <a:xfrm>
            <a:off x="8101584" y="3278124"/>
            <a:ext cx="207526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Consensus range (38 est.)</a:t>
            </a:r>
            <a:endParaRPr lang="en-US" sz="860" dirty="0"/>
          </a:p>
        </p:txBody>
      </p:sp>
      <p:sp>
        <p:nvSpPr>
          <p:cNvPr id="67" name="Text 63"/>
          <p:cNvSpPr/>
          <p:nvPr/>
        </p:nvSpPr>
        <p:spPr>
          <a:xfrm>
            <a:off x="10176851" y="3278124"/>
            <a:ext cx="15027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$92–$180</a:t>
            </a:r>
            <a:endParaRPr lang="en-US" sz="860" dirty="0"/>
          </a:p>
        </p:txBody>
      </p:sp>
      <p:sp>
        <p:nvSpPr>
          <p:cNvPr id="68" name="Text 64"/>
          <p:cNvSpPr/>
          <p:nvPr/>
        </p:nvSpPr>
        <p:spPr>
          <a:xfrm>
            <a:off x="8101584" y="3493008"/>
            <a:ext cx="207526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Beta (blended)</a:t>
            </a:r>
            <a:endParaRPr lang="en-US" sz="860" dirty="0"/>
          </a:p>
        </p:txBody>
      </p:sp>
      <p:sp>
        <p:nvSpPr>
          <p:cNvPr id="69" name="Text 65"/>
          <p:cNvSpPr/>
          <p:nvPr/>
        </p:nvSpPr>
        <p:spPr>
          <a:xfrm>
            <a:off x="10176851" y="3493008"/>
            <a:ext cx="15027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0.82</a:t>
            </a:r>
            <a:endParaRPr lang="en-US" sz="860" dirty="0"/>
          </a:p>
        </p:txBody>
      </p:sp>
      <p:sp>
        <p:nvSpPr>
          <p:cNvPr id="70" name="Text 66"/>
          <p:cNvSpPr/>
          <p:nvPr/>
        </p:nvSpPr>
        <p:spPr>
          <a:xfrm>
            <a:off x="8101584" y="3707892"/>
            <a:ext cx="207526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WACC</a:t>
            </a:r>
            <a:endParaRPr lang="en-US" sz="860" dirty="0"/>
          </a:p>
        </p:txBody>
      </p:sp>
      <p:sp>
        <p:nvSpPr>
          <p:cNvPr id="71" name="Text 67"/>
          <p:cNvSpPr/>
          <p:nvPr/>
        </p:nvSpPr>
        <p:spPr>
          <a:xfrm>
            <a:off x="10176851" y="3707892"/>
            <a:ext cx="15027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7.43%</a:t>
            </a:r>
            <a:endParaRPr lang="en-US" sz="860" dirty="0"/>
          </a:p>
        </p:txBody>
      </p:sp>
      <p:sp>
        <p:nvSpPr>
          <p:cNvPr id="72" name="Shape 68"/>
          <p:cNvSpPr/>
          <p:nvPr/>
        </p:nvSpPr>
        <p:spPr>
          <a:xfrm>
            <a:off x="8101584" y="3968496"/>
            <a:ext cx="3578047" cy="0"/>
          </a:xfrm>
          <a:prstGeom prst="line">
            <a:avLst/>
          </a:prstGeom>
          <a:noFill/>
          <a:ln w="9525">
            <a:solidFill>
              <a:srgbClr val="E2E2E4"/>
            </a:solidFill>
            <a:prstDash val="solid"/>
          </a:ln>
        </p:spPr>
      </p:sp>
      <p:sp>
        <p:nvSpPr>
          <p:cNvPr id="73" name="Text 69"/>
          <p:cNvSpPr/>
          <p:nvPr/>
        </p:nvSpPr>
        <p:spPr>
          <a:xfrm>
            <a:off x="8101584" y="4059936"/>
            <a:ext cx="357804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69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¹ TTM P/E flattered by a one-time Q2 tariff-duty refund (~17% of TTM NI); ex-refund ~19.9x.</a:t>
            </a:r>
            <a:endParaRPr lang="en-US" sz="690" dirty="0"/>
          </a:p>
        </p:txBody>
      </p:sp>
      <p:sp>
        <p:nvSpPr>
          <p:cNvPr id="74" name="Text 70"/>
          <p:cNvSpPr/>
          <p:nvPr/>
        </p:nvSpPr>
        <p:spPr>
          <a:xfrm>
            <a:off x="347472" y="6565392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Target Q2 FY2026 earnings release/10-Q (8/19/26); stockanalysis.com; TGT_Financial_Model.xlsx.</a:t>
            </a:r>
            <a:endParaRPr lang="en-US" sz="750" dirty="0"/>
          </a:p>
        </p:txBody>
      </p:sp>
      <p:sp>
        <p:nvSpPr>
          <p:cNvPr id="75" name="Text 71"/>
          <p:cNvSpPr/>
          <p:nvPr/>
        </p:nvSpPr>
        <p:spPr>
          <a:xfrm>
            <a:off x="10728655" y="6565392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TGT  |  1 / 6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7472" y="201168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&amp; INDUSTRY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347472" y="384048"/>
            <a:ext cx="114967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#2-3 general-merchandise retailer, in a large but bifurcating market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47472" y="822960"/>
            <a:ext cx="1149675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single-format US big-box model — the clearest lens on the turnaround debate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47472" y="1298448"/>
            <a:ext cx="3710330" cy="1947672"/>
          </a:xfrm>
          <a:prstGeom prst="roundRect">
            <a:avLst>
              <a:gd name="adj" fmla="val 2817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40682" y="1298448"/>
            <a:ext cx="3710330" cy="1947672"/>
          </a:xfrm>
          <a:prstGeom prst="roundRect">
            <a:avLst>
              <a:gd name="adj" fmla="val 2817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133893" y="1298448"/>
            <a:ext cx="3710330" cy="1947672"/>
          </a:xfrm>
          <a:prstGeom prst="roundRect">
            <a:avLst>
              <a:gd name="adj" fmla="val 2817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47472" y="3355848"/>
            <a:ext cx="11496751" cy="3044952"/>
          </a:xfrm>
          <a:prstGeom prst="roundRect">
            <a:avLst>
              <a:gd name="adj" fmla="val 1802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93776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" y="1449324"/>
            <a:ext cx="128016" cy="12801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86384" y="1399032"/>
            <a:ext cx="312511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SNAPSHOT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493776" y="1773936"/>
            <a:ext cx="341772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HQ:  </a:t>
            </a:r>
            <a:pPr indent="0" marL="0">
              <a:buNone/>
            </a:pPr>
            <a:r>
              <a:rPr lang="en-US" sz="8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Minneapolis, MN</a:t>
            </a:r>
            <a:endParaRPr lang="en-US" sz="820" dirty="0"/>
          </a:p>
        </p:txBody>
      </p:sp>
      <p:sp>
        <p:nvSpPr>
          <p:cNvPr id="13" name="Text 10"/>
          <p:cNvSpPr/>
          <p:nvPr/>
        </p:nvSpPr>
        <p:spPr>
          <a:xfrm>
            <a:off x="493776" y="1961388"/>
            <a:ext cx="341772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Founded:  </a:t>
            </a:r>
            <a:pPr indent="0" marL="0">
              <a:buNone/>
            </a:pPr>
            <a:r>
              <a:rPr lang="en-US" sz="8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1902 (Target since '62)</a:t>
            </a:r>
            <a:endParaRPr lang="en-US" sz="820" dirty="0"/>
          </a:p>
        </p:txBody>
      </p:sp>
      <p:sp>
        <p:nvSpPr>
          <p:cNvPr id="14" name="Text 11"/>
          <p:cNvSpPr/>
          <p:nvPr/>
        </p:nvSpPr>
        <p:spPr>
          <a:xfrm>
            <a:off x="493776" y="2148840"/>
            <a:ext cx="341772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FY2025 revenue:  </a:t>
            </a:r>
            <a:pPr indent="0" marL="0">
              <a:buNone/>
            </a:pPr>
            <a:r>
              <a:rPr lang="en-US" sz="8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$104.78bn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493776" y="2336292"/>
            <a:ext cx="341772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Stores:  </a:t>
            </a:r>
            <a:pPr indent="0" marL="0">
              <a:buNone/>
            </a:pPr>
            <a:r>
              <a:rPr lang="en-US" sz="8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~1,995 + 24 opened YTD</a:t>
            </a:r>
            <a:endParaRPr lang="en-US" sz="820" dirty="0"/>
          </a:p>
        </p:txBody>
      </p:sp>
      <p:sp>
        <p:nvSpPr>
          <p:cNvPr id="16" name="Text 13"/>
          <p:cNvSpPr/>
          <p:nvPr/>
        </p:nvSpPr>
        <p:spPr>
          <a:xfrm>
            <a:off x="493776" y="2523744"/>
            <a:ext cx="341772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Employees:  </a:t>
            </a:r>
            <a:pPr indent="0" marL="0">
              <a:buNone/>
            </a:pPr>
            <a:r>
              <a:rPr lang="en-US" sz="8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~440,000</a:t>
            </a:r>
            <a:endParaRPr lang="en-US" sz="820" dirty="0"/>
          </a:p>
        </p:txBody>
      </p:sp>
      <p:sp>
        <p:nvSpPr>
          <p:cNvPr id="17" name="Text 14"/>
          <p:cNvSpPr/>
          <p:nvPr/>
        </p:nvSpPr>
        <p:spPr>
          <a:xfrm>
            <a:off x="493776" y="2711196"/>
            <a:ext cx="341772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Segments:  </a:t>
            </a:r>
            <a:pPr indent="0" marL="0">
              <a:buNone/>
            </a:pPr>
            <a:r>
              <a:rPr lang="en-US" sz="8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Merchandise + Digital/Ad</a:t>
            </a:r>
            <a:endParaRPr lang="en-US" sz="820" dirty="0"/>
          </a:p>
        </p:txBody>
      </p:sp>
      <p:sp>
        <p:nvSpPr>
          <p:cNvPr id="18" name="Shape 15"/>
          <p:cNvSpPr/>
          <p:nvPr/>
        </p:nvSpPr>
        <p:spPr>
          <a:xfrm>
            <a:off x="4386986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706" y="1449324"/>
            <a:ext cx="128016" cy="128016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4679594" y="1399032"/>
            <a:ext cx="312511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MARKET SIZE</a:t>
            </a:r>
            <a:endParaRPr lang="en-US" sz="1150" dirty="0"/>
          </a:p>
        </p:txBody>
      </p:sp>
      <p:sp>
        <p:nvSpPr>
          <p:cNvPr id="21" name="Text 17"/>
          <p:cNvSpPr/>
          <p:nvPr/>
        </p:nvSpPr>
        <p:spPr>
          <a:xfrm>
            <a:off x="4386986" y="1773936"/>
            <a:ext cx="3417722" cy="3532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C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$5.6T</a:t>
            </a:r>
            <a:endParaRPr lang="en-US" sz="1700" dirty="0"/>
          </a:p>
        </p:txBody>
      </p:sp>
      <p:sp>
        <p:nvSpPr>
          <p:cNvPr id="22" name="Text 18"/>
          <p:cNvSpPr/>
          <p:nvPr/>
        </p:nvSpPr>
        <p:spPr>
          <a:xfrm>
            <a:off x="4386986" y="2145515"/>
            <a:ext cx="341772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7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US retail sales, 2026E (NRF)</a:t>
            </a:r>
            <a:endParaRPr lang="en-US" sz="780" dirty="0"/>
          </a:p>
        </p:txBody>
      </p:sp>
      <p:sp>
        <p:nvSpPr>
          <p:cNvPr id="23" name="Text 19"/>
          <p:cNvSpPr/>
          <p:nvPr/>
        </p:nvSpPr>
        <p:spPr>
          <a:xfrm>
            <a:off x="4386986" y="2267712"/>
            <a:ext cx="3417722" cy="3532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16.4%</a:t>
            </a:r>
            <a:endParaRPr lang="en-US" sz="1700" dirty="0"/>
          </a:p>
        </p:txBody>
      </p:sp>
      <p:sp>
        <p:nvSpPr>
          <p:cNvPr id="24" name="Text 20"/>
          <p:cNvSpPr/>
          <p:nvPr/>
        </p:nvSpPr>
        <p:spPr>
          <a:xfrm>
            <a:off x="4386986" y="2639291"/>
            <a:ext cx="341772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7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E-commerce share of retail, 2026 (Census)</a:t>
            </a:r>
            <a:endParaRPr lang="en-US" sz="780" dirty="0"/>
          </a:p>
        </p:txBody>
      </p:sp>
      <p:sp>
        <p:nvSpPr>
          <p:cNvPr id="25" name="Text 21"/>
          <p:cNvSpPr/>
          <p:nvPr/>
        </p:nvSpPr>
        <p:spPr>
          <a:xfrm>
            <a:off x="4386986" y="2798064"/>
            <a:ext cx="341772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78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is bifurcating: value-led trade-down formats and premium/club formats both taking share from mid-tier general merchandise — the exact squeeze TGT sits inside.</a:t>
            </a:r>
            <a:endParaRPr lang="en-US" sz="780" dirty="0"/>
          </a:p>
        </p:txBody>
      </p:sp>
      <p:sp>
        <p:nvSpPr>
          <p:cNvPr id="26" name="Shape 22"/>
          <p:cNvSpPr/>
          <p:nvPr/>
        </p:nvSpPr>
        <p:spPr>
          <a:xfrm>
            <a:off x="8280197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2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5917" y="1449324"/>
            <a:ext cx="128016" cy="128016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8572805" y="1399032"/>
            <a:ext cx="312511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SCALE (TTM REV, $BN)</a:t>
            </a:r>
            <a:endParaRPr lang="en-US" sz="1150" dirty="0"/>
          </a:p>
        </p:txBody>
      </p:sp>
      <p:graphicFrame>
        <p:nvGraphicFramePr>
          <p:cNvPr id="29" name="Chart 0" descr=""/>
          <p:cNvGraphicFramePr/>
          <p:nvPr/>
        </p:nvGraphicFramePr>
        <p:xfrm>
          <a:off x="8225333" y="1737360"/>
          <a:ext cx="3527450" cy="14173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4"/>
          </a:graphicData>
        </a:graphic>
      </p:graphicFrame>
      <p:sp>
        <p:nvSpPr>
          <p:cNvPr id="30" name="Shape 24"/>
          <p:cNvSpPr/>
          <p:nvPr/>
        </p:nvSpPr>
        <p:spPr>
          <a:xfrm>
            <a:off x="493776" y="34747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31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496" y="3506724"/>
            <a:ext cx="128016" cy="128016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786384" y="3456432"/>
            <a:ext cx="529799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STRATEGIC TIMELINE</a:t>
            </a:r>
            <a:endParaRPr lang="en-US" sz="1150" dirty="0"/>
          </a:p>
        </p:txBody>
      </p:sp>
      <p:sp>
        <p:nvSpPr>
          <p:cNvPr id="33" name="Text 26"/>
          <p:cNvSpPr/>
          <p:nvPr/>
        </p:nvSpPr>
        <p:spPr>
          <a:xfrm>
            <a:off x="493776" y="3849624"/>
            <a:ext cx="559060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 '26:</a:t>
            </a:r>
            <a:pPr algn="l" indent="0" marL="0">
              <a:lnSpc>
                <a:spcPct val="104000"/>
              </a:lnSpc>
              <a:spcAft>
                <a:spcPts val="700"/>
              </a:spcAft>
              <a:buNone/>
            </a:pPr>
            <a:r>
              <a:rPr lang="en-US" sz="8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"Next Chapter" unveiled — $5.0bn FY26 capex (+25% YoY), 130+ remodels/yr</a:t>
            </a:r>
            <a:endParaRPr lang="en-US" sz="86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'26 (Q1):</a:t>
            </a:r>
            <a:pPr algn="l" indent="0" marL="0">
              <a:lnSpc>
                <a:spcPct val="104000"/>
              </a:lnSpc>
              <a:spcAft>
                <a:spcPts val="700"/>
              </a:spcAft>
              <a:buNone/>
            </a:pPr>
            <a:r>
              <a:rPr lang="en-US" sz="8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comp +5.6%, traffic +4.4%, all 6 categories positive, gr. margin +80bps</a:t>
            </a:r>
            <a:endParaRPr lang="en-US" sz="86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'26:</a:t>
            </a:r>
            <a:pPr algn="l" indent="0" marL="0">
              <a:lnSpc>
                <a:spcPct val="104000"/>
              </a:lnSpc>
              <a:spcAft>
                <a:spcPts val="700"/>
              </a:spcAft>
              <a:buNone/>
            </a:pPr>
            <a:r>
              <a:rPr lang="en-US" sz="8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dividend raised to $1.16/sh — 55th consecutive year of increases</a:t>
            </a:r>
            <a:endParaRPr lang="en-US" sz="86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8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'26:</a:t>
            </a:r>
            <a:pPr algn="l" indent="0" marL="0">
              <a:lnSpc>
                <a:spcPct val="104000"/>
              </a:lnSpc>
              <a:spcAft>
                <a:spcPts val="700"/>
              </a:spcAft>
              <a:buNone/>
            </a:pPr>
            <a:r>
              <a:rPr lang="en-US" sz="8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new $4.0bn revolver (Aug '31); Q2 comp +3.8%, traffic +3.6%, FY26 guide raised</a:t>
            </a:r>
            <a:endParaRPr lang="en-US" sz="860" dirty="0"/>
          </a:p>
        </p:txBody>
      </p:sp>
      <p:sp>
        <p:nvSpPr>
          <p:cNvPr id="34" name="Shape 27"/>
          <p:cNvSpPr/>
          <p:nvPr/>
        </p:nvSpPr>
        <p:spPr>
          <a:xfrm>
            <a:off x="493776" y="4965192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35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496" y="4997196"/>
            <a:ext cx="128016" cy="128016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786384" y="4946904"/>
            <a:ext cx="529799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STRUCTURE &amp; RETURN SNAPSHOT</a:t>
            </a:r>
            <a:endParaRPr lang="en-US" sz="1150" dirty="0"/>
          </a:p>
        </p:txBody>
      </p:sp>
      <p:sp>
        <p:nvSpPr>
          <p:cNvPr id="37" name="Text 29"/>
          <p:cNvSpPr/>
          <p:nvPr/>
        </p:nvSpPr>
        <p:spPr>
          <a:xfrm>
            <a:off x="493776" y="5376672"/>
            <a:ext cx="2703863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9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Funded debt (Q2 FY26):  </a:t>
            </a:r>
            <a:pPr indent="0" marL="0">
              <a:buNone/>
            </a:pPr>
            <a:r>
              <a:rPr lang="en-US" sz="79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$15.4bn</a:t>
            </a:r>
            <a:endParaRPr lang="en-US" sz="790" dirty="0"/>
          </a:p>
        </p:txBody>
      </p:sp>
      <p:sp>
        <p:nvSpPr>
          <p:cNvPr id="38" name="Text 30"/>
          <p:cNvSpPr/>
          <p:nvPr/>
        </p:nvSpPr>
        <p:spPr>
          <a:xfrm>
            <a:off x="3289079" y="5376672"/>
            <a:ext cx="2703863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9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&amp; equivalents:  </a:t>
            </a:r>
            <a:pPr indent="0" marL="0">
              <a:buNone/>
            </a:pPr>
            <a:r>
              <a:rPr lang="en-US" sz="79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$5.4bn</a:t>
            </a:r>
            <a:endParaRPr lang="en-US" sz="790" dirty="0"/>
          </a:p>
        </p:txBody>
      </p:sp>
      <p:sp>
        <p:nvSpPr>
          <p:cNvPr id="39" name="Text 31"/>
          <p:cNvSpPr/>
          <p:nvPr/>
        </p:nvSpPr>
        <p:spPr>
          <a:xfrm>
            <a:off x="493776" y="5614416"/>
            <a:ext cx="2703863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9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Lease-adj. Debt/EBITDA:  </a:t>
            </a:r>
            <a:pPr indent="0" marL="0">
              <a:buNone/>
            </a:pPr>
            <a:r>
              <a:rPr lang="en-US" sz="79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~2.0x</a:t>
            </a:r>
            <a:endParaRPr lang="en-US" sz="790" dirty="0"/>
          </a:p>
        </p:txBody>
      </p:sp>
      <p:sp>
        <p:nvSpPr>
          <p:cNvPr id="40" name="Text 32"/>
          <p:cNvSpPr/>
          <p:nvPr/>
        </p:nvSpPr>
        <p:spPr>
          <a:xfrm>
            <a:off x="3289079" y="5614416"/>
            <a:ext cx="2703863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9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ratings:  </a:t>
            </a:r>
            <a:pPr indent="0" marL="0">
              <a:buNone/>
            </a:pPr>
            <a:r>
              <a:rPr lang="en-US" sz="79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A2 / A / A (Neg.)</a:t>
            </a:r>
            <a:endParaRPr lang="en-US" sz="790" dirty="0"/>
          </a:p>
        </p:txBody>
      </p:sp>
      <p:sp>
        <p:nvSpPr>
          <p:cNvPr id="41" name="Text 33"/>
          <p:cNvSpPr/>
          <p:nvPr/>
        </p:nvSpPr>
        <p:spPr>
          <a:xfrm>
            <a:off x="493776" y="5852160"/>
            <a:ext cx="2703863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9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Buybacks, Q1+Q2 FY26:  </a:t>
            </a:r>
            <a:pPr indent="0" marL="0">
              <a:buNone/>
            </a:pPr>
            <a:r>
              <a:rPr lang="en-US" sz="79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 (paused)</a:t>
            </a:r>
            <a:endParaRPr lang="en-US" sz="790" dirty="0"/>
          </a:p>
        </p:txBody>
      </p:sp>
      <p:sp>
        <p:nvSpPr>
          <p:cNvPr id="42" name="Text 34"/>
          <p:cNvSpPr/>
          <p:nvPr/>
        </p:nvSpPr>
        <p:spPr>
          <a:xfrm>
            <a:off x="3289079" y="5852160"/>
            <a:ext cx="2703863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9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Div. — 55th straight increase:  </a:t>
            </a:r>
            <a:pPr indent="0" marL="0">
              <a:buNone/>
            </a:pPr>
            <a:r>
              <a:rPr lang="en-US" sz="79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$1.16/sh qtly</a:t>
            </a:r>
            <a:endParaRPr lang="en-US" sz="790" dirty="0"/>
          </a:p>
        </p:txBody>
      </p:sp>
      <p:sp>
        <p:nvSpPr>
          <p:cNvPr id="43" name="Shape 35"/>
          <p:cNvSpPr/>
          <p:nvPr/>
        </p:nvSpPr>
        <p:spPr>
          <a:xfrm>
            <a:off x="6559869" y="34747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44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5589" y="3506724"/>
            <a:ext cx="128016" cy="128016"/>
          </a:xfrm>
          <a:prstGeom prst="rect">
            <a:avLst/>
          </a:prstGeom>
        </p:spPr>
      </p:pic>
      <p:sp>
        <p:nvSpPr>
          <p:cNvPr id="45" name="Text 36"/>
          <p:cNvSpPr/>
          <p:nvPr/>
        </p:nvSpPr>
        <p:spPr>
          <a:xfrm>
            <a:off x="6852477" y="3456432"/>
            <a:ext cx="484544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(COMPRESSED)</a:t>
            </a:r>
            <a:endParaRPr lang="en-US" sz="1150" dirty="0"/>
          </a:p>
        </p:txBody>
      </p:sp>
      <p:sp>
        <p:nvSpPr>
          <p:cNvPr id="46" name="Text 37"/>
          <p:cNvSpPr/>
          <p:nvPr/>
        </p:nvSpPr>
        <p:spPr>
          <a:xfrm>
            <a:off x="6559869" y="3867912"/>
            <a:ext cx="2505017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E7B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800" dirty="0"/>
          </a:p>
        </p:txBody>
      </p:sp>
      <p:sp>
        <p:nvSpPr>
          <p:cNvPr id="47" name="Text 38"/>
          <p:cNvSpPr/>
          <p:nvPr/>
        </p:nvSpPr>
        <p:spPr>
          <a:xfrm>
            <a:off x="6559869" y="4050792"/>
            <a:ext cx="2505017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#2-3 general merch. retailer, 1,995 stores</a:t>
            </a:r>
            <a:endParaRPr lang="en-US" sz="72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Dividend King — 55 yrs of increases</a:t>
            </a:r>
            <a:endParaRPr lang="en-US" sz="72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 balance sheet: A2/A/A</a:t>
            </a:r>
            <a:endParaRPr lang="en-US" sz="72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Roundel/Target Plus scaling, margin-accretive</a:t>
            </a:r>
            <a:endParaRPr lang="en-US" sz="720" dirty="0"/>
          </a:p>
        </p:txBody>
      </p:sp>
      <p:sp>
        <p:nvSpPr>
          <p:cNvPr id="48" name="Text 39"/>
          <p:cNvSpPr/>
          <p:nvPr/>
        </p:nvSpPr>
        <p:spPr>
          <a:xfrm>
            <a:off x="9192902" y="3867912"/>
            <a:ext cx="2505017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800" dirty="0"/>
          </a:p>
        </p:txBody>
      </p:sp>
      <p:sp>
        <p:nvSpPr>
          <p:cNvPr id="49" name="Text 40"/>
          <p:cNvSpPr/>
          <p:nvPr/>
        </p:nvSpPr>
        <p:spPr>
          <a:xfrm>
            <a:off x="9192902" y="4050792"/>
            <a:ext cx="2505017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Op. margin still below FY21 (8.4%→4.9%)</a:t>
            </a:r>
            <a:endParaRPr lang="en-US" sz="72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 growth flat/negative 4 of 5 yrs</a:t>
            </a:r>
            <a:endParaRPr lang="en-US" sz="72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Capex has landed low-end before</a:t>
            </a:r>
            <a:endParaRPr lang="en-US" sz="72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Trailing P/E distorted by one-time refund</a:t>
            </a:r>
            <a:endParaRPr lang="en-US" sz="720" dirty="0"/>
          </a:p>
        </p:txBody>
      </p:sp>
      <p:sp>
        <p:nvSpPr>
          <p:cNvPr id="50" name="Text 41"/>
          <p:cNvSpPr/>
          <p:nvPr/>
        </p:nvSpPr>
        <p:spPr>
          <a:xfrm>
            <a:off x="6559869" y="4709160"/>
            <a:ext cx="2505017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800" dirty="0"/>
          </a:p>
        </p:txBody>
      </p:sp>
      <p:sp>
        <p:nvSpPr>
          <p:cNvPr id="51" name="Text 42"/>
          <p:cNvSpPr/>
          <p:nvPr/>
        </p:nvSpPr>
        <p:spPr>
          <a:xfrm>
            <a:off x="6559869" y="4892040"/>
            <a:ext cx="2505017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Chapter: 130+ remodels/yr</a:t>
            </a:r>
            <a:endParaRPr lang="en-US" sz="72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Plus GMV target: $5bn by 2030</a:t>
            </a:r>
            <a:endParaRPr lang="en-US" sz="72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$4.0bn revolver — added liquidity</a:t>
            </a:r>
            <a:endParaRPr lang="en-US" sz="720" dirty="0"/>
          </a:p>
        </p:txBody>
      </p:sp>
      <p:sp>
        <p:nvSpPr>
          <p:cNvPr id="52" name="Text 43"/>
          <p:cNvSpPr/>
          <p:nvPr/>
        </p:nvSpPr>
        <p:spPr>
          <a:xfrm>
            <a:off x="9192902" y="4709160"/>
            <a:ext cx="2505017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800" dirty="0"/>
          </a:p>
        </p:txBody>
      </p:sp>
      <p:sp>
        <p:nvSpPr>
          <p:cNvPr id="53" name="Text 44"/>
          <p:cNvSpPr/>
          <p:nvPr/>
        </p:nvSpPr>
        <p:spPr>
          <a:xfrm>
            <a:off x="9192902" y="4892040"/>
            <a:ext cx="2505017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Tariff cost pressure ongoing</a:t>
            </a:r>
            <a:endParaRPr lang="en-US" sz="72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Fitch outlook Negative (lone dissent)</a:t>
            </a:r>
            <a:endParaRPr lang="en-US" sz="72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Intense rivalry: Walmart, Amazon, off-price</a:t>
            </a:r>
            <a:endParaRPr lang="en-US" sz="720" dirty="0"/>
          </a:p>
        </p:txBody>
      </p:sp>
      <p:sp>
        <p:nvSpPr>
          <p:cNvPr id="54" name="Text 45"/>
          <p:cNvSpPr/>
          <p:nvPr/>
        </p:nvSpPr>
        <p:spPr>
          <a:xfrm>
            <a:off x="347472" y="6565392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Target FY2025 10-K, Q2 FY2026 press release/10-Q; NRF 2026 retail forecast; US Census/FRED ECOMPCTSA; stockanalysis.com.</a:t>
            </a:r>
            <a:endParaRPr lang="en-US" sz="750" dirty="0"/>
          </a:p>
        </p:txBody>
      </p:sp>
      <p:sp>
        <p:nvSpPr>
          <p:cNvPr id="55" name="Text 46"/>
          <p:cNvSpPr/>
          <p:nvPr/>
        </p:nvSpPr>
        <p:spPr>
          <a:xfrm>
            <a:off x="10728655" y="6565392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TGT  |  2 / 6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7472" y="201168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DEBATE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347472" y="384048"/>
            <a:ext cx="114967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Bull vs. Bear: both cases are defensible — that's why the DCF spread is $221.52 to $112.36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47472" y="822960"/>
            <a:ext cx="1149675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Case-comp framing: the disagreement is about durability of the inflection, not whether it happened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47472" y="1298448"/>
            <a:ext cx="5656936" cy="4736592"/>
          </a:xfrm>
          <a:prstGeom prst="roundRect">
            <a:avLst>
              <a:gd name="adj" fmla="val 1158"/>
            </a:avLst>
          </a:prstGeom>
          <a:solidFill>
            <a:srgbClr val="F3FBF4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187288" y="1298448"/>
            <a:ext cx="5656936" cy="4736592"/>
          </a:xfrm>
          <a:prstGeom prst="roundRect">
            <a:avLst>
              <a:gd name="adj" fmla="val 1158"/>
            </a:avLst>
          </a:prstGeom>
          <a:solidFill>
            <a:srgbClr val="FBF3F3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12064" y="1444752"/>
            <a:ext cx="914400" cy="292608"/>
          </a:xfrm>
          <a:prstGeom prst="roundRect">
            <a:avLst>
              <a:gd name="adj" fmla="val 15625"/>
            </a:avLst>
          </a:prstGeom>
          <a:solidFill>
            <a:srgbClr val="1E7B34"/>
          </a:solidFill>
          <a:ln/>
        </p:spPr>
      </p:sp>
      <p:sp>
        <p:nvSpPr>
          <p:cNvPr id="8" name="Text 6"/>
          <p:cNvSpPr/>
          <p:nvPr/>
        </p:nvSpPr>
        <p:spPr>
          <a:xfrm>
            <a:off x="512064" y="1444752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BULL CASE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536192" y="1463040"/>
            <a:ext cx="4285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7B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$221.52 blended DCF  (+39% upside)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12064" y="1901952"/>
            <a:ext cx="5327752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inflection compounds: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 +4.4% then Q2 +3.6% traffic is two straight quarters of broad-based share gain — not a one-quarter easy-comp bounce; Fun 101 / food reset / Beauty Studio are real, repeatable demand drivers.</a:t>
            </a:r>
            <a:endParaRPr lang="en-US" sz="96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Reinvestment cycle is genuinely funded: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$5.0bn FY26 capex (+27% YoY H1, on track — a reversal of FY24-25's low-end pattern), 130+ remodels/yr each disclosed to lift Year-1 comps 2-4%.</a:t>
            </a:r>
            <a:endParaRPr lang="en-US" sz="96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 has real room to recover: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op. margin still well below the FY2021 peak (8.4% vs. 4.9% FY25A) — even partial recovery toward historical norms is a multi-billion-dollar EBIT swing given TGT's fixed-cost operating leverage.</a:t>
            </a:r>
            <a:endParaRPr lang="en-US" sz="96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Guidance was raised on clean grounds: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FY26 revenue growth guided to ~5% and EPS to $9.90-$10.90 — management's own read of the underlying trend, not just the one-time tariff refund.</a:t>
            </a:r>
            <a:endParaRPr lang="en-US" sz="96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funds patience: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 ratings (A2/A/A) and ~2.0x lease-adj. Debt/EBITDA mean TGT can keep reinvesting through the deceleration debate without a credit or liquidity constraint forcing a worse outcome.</a:t>
            </a:r>
            <a:endParaRPr lang="en-US" sz="960" dirty="0"/>
          </a:p>
        </p:txBody>
      </p:sp>
      <p:sp>
        <p:nvSpPr>
          <p:cNvPr id="11" name="Shape 9"/>
          <p:cNvSpPr/>
          <p:nvPr/>
        </p:nvSpPr>
        <p:spPr>
          <a:xfrm>
            <a:off x="512064" y="4965192"/>
            <a:ext cx="5327752" cy="566928"/>
          </a:xfrm>
          <a:prstGeom prst="roundRect">
            <a:avLst>
              <a:gd name="adj" fmla="val 9677"/>
            </a:avLst>
          </a:prstGeom>
          <a:solidFill>
            <a:srgbClr val="E4F5E7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5038344"/>
            <a:ext cx="507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80" b="1" dirty="0">
                <a:solidFill>
                  <a:srgbClr val="1E7B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LINE:  </a:t>
            </a:r>
            <a:pPr indent="0" marL="0">
              <a:lnSpc>
                <a:spcPct val="105000"/>
              </a:lnSpc>
              <a:buNone/>
            </a:pPr>
            <a:r>
              <a:rPr lang="en-US" sz="8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H2 traffic holds anywhere near the H1 blend, Base-case fair value itself has more room to re-rate upward than the market has already given it credit for.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6351880" y="1444752"/>
            <a:ext cx="914400" cy="292608"/>
          </a:xfrm>
          <a:prstGeom prst="roundRect">
            <a:avLst>
              <a:gd name="adj" fmla="val 15625"/>
            </a:avLst>
          </a:prstGeom>
          <a:solidFill>
            <a:srgbClr val="CC0000"/>
          </a:solidFill>
          <a:ln/>
        </p:spPr>
      </p:sp>
      <p:sp>
        <p:nvSpPr>
          <p:cNvPr id="14" name="Text 12"/>
          <p:cNvSpPr/>
          <p:nvPr/>
        </p:nvSpPr>
        <p:spPr>
          <a:xfrm>
            <a:off x="6351880" y="1444752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BEAR CASE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376008" y="1463040"/>
            <a:ext cx="4285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$112.36 blended DCF  (–29% downside)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351880" y="1901952"/>
            <a:ext cx="5327752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Deceleration is the real signal: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+4.4%→+3.6% is a ~20% slowdown in growth rate quarter-over-quarter — extrapolate that glidepath and traffic is flat-to-negative within a few quarters, echoing FY2023-25.</a:t>
            </a:r>
            <a:endParaRPr lang="en-US" sz="96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market has already overpaid: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stock's one-day +4.28% move to a new 52-wk high ($159.00) outran BOTH this DCF ($132.70) and Street's own average target ($144.40) — a real but unproven turnaround, priced as a proven one.</a:t>
            </a:r>
            <a:endParaRPr lang="en-US" sz="96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Fixed-cost operating leverage cuts both ways: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leverage that makes the Bull case work makes a demand air-pocket painful — Bear's own scenario shows FY32E operating margin compressing to 3.8% (vs. 4.3% Base, 6.6% Bull) even after several years of assumed partial recovery.</a:t>
            </a:r>
            <a:endParaRPr lang="en-US" sz="96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allocation says caution, not conviction: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 in buybacks for two straight quarters (Q1 AND Q2 FY26) even as the stock re-rated — management itself isn't signaling the stock is cheap.</a:t>
            </a:r>
            <a:endParaRPr lang="en-US" sz="96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6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 recovery is still unproven: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6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Q2's headline 9.6% operating margin was ~3.7pts inflated by a one-time tariff refund — the underlying run-rate is still well below FY2021, with no management framework quantifying the path back.</a:t>
            </a:r>
            <a:endParaRPr lang="en-US" sz="960" dirty="0"/>
          </a:p>
        </p:txBody>
      </p:sp>
      <p:sp>
        <p:nvSpPr>
          <p:cNvPr id="17" name="Shape 15"/>
          <p:cNvSpPr/>
          <p:nvPr/>
        </p:nvSpPr>
        <p:spPr>
          <a:xfrm>
            <a:off x="6351880" y="4965192"/>
            <a:ext cx="5327752" cy="566928"/>
          </a:xfrm>
          <a:prstGeom prst="roundRect">
            <a:avLst>
              <a:gd name="adj" fmla="val 9677"/>
            </a:avLst>
          </a:prstGeom>
          <a:solidFill>
            <a:srgbClr val="FBE4E4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79896" y="5038344"/>
            <a:ext cx="507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80" b="1" dirty="0">
                <a:solidFill>
                  <a:srgbClr val="8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LINE:  </a:t>
            </a:r>
            <a:pPr indent="0" marL="0">
              <a:lnSpc>
                <a:spcPct val="105000"/>
              </a:lnSpc>
              <a:buNone/>
            </a:pPr>
            <a:r>
              <a:rPr lang="en-US" sz="8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if the turnaround is real, the stock needs several more clean quarters to justify $159 — and one soft print resets the entire re-rating.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347472" y="6144768"/>
            <a:ext cx="11496751" cy="603504"/>
          </a:xfrm>
          <a:prstGeom prst="roundRect">
            <a:avLst>
              <a:gd name="adj" fmla="val 9091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12064" y="6208776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784" y="6240780"/>
            <a:ext cx="128016" cy="128016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804672" y="6190488"/>
            <a:ext cx="2450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CATALYST PATH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1901952" y="6208776"/>
            <a:ext cx="323484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b="1" dirty="0">
                <a:solidFill>
                  <a:srgbClr val="1E7B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RESOLVED</a:t>
            </a:r>
            <a:endParaRPr lang="en-US" sz="730" dirty="0"/>
          </a:p>
        </p:txBody>
      </p:sp>
      <p:sp>
        <p:nvSpPr>
          <p:cNvPr id="24" name="Text 21"/>
          <p:cNvSpPr/>
          <p:nvPr/>
        </p:nvSpPr>
        <p:spPr>
          <a:xfrm>
            <a:off x="1901952" y="6355080"/>
            <a:ext cx="32348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76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FY26 (Aug 19): beat &amp; raise, +4.28% reaction</a:t>
            </a:r>
            <a:endParaRPr lang="en-US" sz="760" dirty="0"/>
          </a:p>
        </p:txBody>
      </p:sp>
      <p:sp>
        <p:nvSpPr>
          <p:cNvPr id="25" name="Text 22"/>
          <p:cNvSpPr/>
          <p:nvPr/>
        </p:nvSpPr>
        <p:spPr>
          <a:xfrm>
            <a:off x="5273954" y="6208776"/>
            <a:ext cx="323484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5273954" y="6355080"/>
            <a:ext cx="32348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76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FY26 (~mid-Nov '26): does the deceleration stabilize or continue?</a:t>
            </a:r>
            <a:endParaRPr lang="en-US" sz="760" dirty="0"/>
          </a:p>
        </p:txBody>
      </p:sp>
      <p:sp>
        <p:nvSpPr>
          <p:cNvPr id="27" name="Text 24"/>
          <p:cNvSpPr/>
          <p:nvPr/>
        </p:nvSpPr>
        <p:spPr>
          <a:xfrm>
            <a:off x="8645957" y="6208776"/>
            <a:ext cx="323484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</a:t>
            </a:r>
            <a:endParaRPr lang="en-US" sz="730" dirty="0"/>
          </a:p>
        </p:txBody>
      </p:sp>
      <p:sp>
        <p:nvSpPr>
          <p:cNvPr id="28" name="Text 25"/>
          <p:cNvSpPr/>
          <p:nvPr/>
        </p:nvSpPr>
        <p:spPr>
          <a:xfrm>
            <a:off x="8645957" y="6355080"/>
            <a:ext cx="32348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76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Capex cadence vs. $5.0bn guide; buyback resumption as a confidence signal</a:t>
            </a:r>
            <a:endParaRPr lang="en-US" sz="760" dirty="0"/>
          </a:p>
        </p:txBody>
      </p:sp>
      <p:sp>
        <p:nvSpPr>
          <p:cNvPr id="29" name="Text 26"/>
          <p:cNvSpPr/>
          <p:nvPr/>
        </p:nvSpPr>
        <p:spPr>
          <a:xfrm>
            <a:off x="347472" y="6601968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Target Q1/Q2 FY2026 earnings releases and call transcripts; TGT_Financial_Model.xlsx (Scenario Analysis tab).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10728655" y="6565392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TGT  |  3 / 6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7472" y="201168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ANALYSIS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347472" y="384048"/>
            <a:ext cx="114967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Base case reconciles guidance without extrapolating the beat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47472" y="822960"/>
            <a:ext cx="1149675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FY26E-FY32E built bottoms-up (traffic × ticket), not top-down — see Assumptions &amp; Revenue Build tabs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47472" y="1298448"/>
            <a:ext cx="5852160" cy="5102352"/>
          </a:xfrm>
          <a:prstGeom prst="roundRect">
            <a:avLst>
              <a:gd name="adj" fmla="val 1075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382512" y="1298448"/>
            <a:ext cx="5461711" cy="5102352"/>
          </a:xfrm>
          <a:prstGeom prst="roundRect">
            <a:avLst>
              <a:gd name="adj" fmla="val 1075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12064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784" y="1449324"/>
            <a:ext cx="128016" cy="12801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04672" y="1399032"/>
            <a:ext cx="5230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($BN) &amp; OPERATING MARGIN (%) — HISTORICAL + BASE-CASE FORECAST</a:t>
            </a:r>
            <a:endParaRPr lang="en-US" sz="115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75488" y="1764792"/>
          <a:ext cx="5596128" cy="2331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512064" y="4251960"/>
            <a:ext cx="5522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8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Base-case FY26E revenue $110.0bn (+4.99% YoY) reconciles to management's own "~5% net sales growth" guidance; op. margin glides down from FY26E's 5.4% (which still includes the tariff refund flowing into TTM comps elsewhere on this deck) toward a conservative 4.3% long-run rate — Base does NOT assume a full recovery to FY21 peak margins.</a:t>
            </a:r>
            <a:endParaRPr lang="en-US" sz="800" dirty="0"/>
          </a:p>
        </p:txBody>
      </p:sp>
      <p:sp>
        <p:nvSpPr>
          <p:cNvPr id="12" name="Shape 8"/>
          <p:cNvSpPr/>
          <p:nvPr/>
        </p:nvSpPr>
        <p:spPr>
          <a:xfrm>
            <a:off x="512064" y="4864608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4" y="4896612"/>
            <a:ext cx="128016" cy="12801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04672" y="4846320"/>
            <a:ext cx="5230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 SALES &amp; TRAFFIC TREND (HISTORICAL)</a:t>
            </a:r>
            <a:endParaRPr lang="en-US" sz="115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12064" y="5239512"/>
          <a:ext cx="5522976" cy="914400"/>
        </p:xfrm>
        <a:graphic>
          <a:graphicData uri="http://schemas.openxmlformats.org/drawingml/2006/table">
            <a:tbl>
              <a:tblPr/>
              <a:tblGrid>
                <a:gridCol w="690372"/>
                <a:gridCol w="690372"/>
                <a:gridCol w="690372"/>
                <a:gridCol w="690372"/>
                <a:gridCol w="690372"/>
                <a:gridCol w="690372"/>
                <a:gridCol w="690372"/>
                <a:gridCol w="690372"/>
              </a:tblGrid>
              <a:tr h="2194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FY21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FY22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FY23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FY24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FY25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Q1'26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Q2'26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</a:tr>
              <a:tr h="2194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6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 sales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+12.7%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+2.2%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(3.7)%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+0.1%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(2.6)%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+5.6%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+3.8%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94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6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Traffic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+12.3%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+2.1%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(2.4)%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+1.4%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(2.2)%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+4.4%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+3.6%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" name="Shape 10"/>
          <p:cNvSpPr/>
          <p:nvPr/>
        </p:nvSpPr>
        <p:spPr>
          <a:xfrm>
            <a:off x="6547104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824" y="1449324"/>
            <a:ext cx="128016" cy="128016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839712" y="1399032"/>
            <a:ext cx="483991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COMPARISON (FY2032E)</a:t>
            </a:r>
            <a:endParaRPr lang="en-US" sz="1150" dirty="0"/>
          </a:p>
        </p:txBody>
      </p:sp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47104" y="1773936"/>
          <a:ext cx="5132527" cy="914400"/>
        </p:xfrm>
        <a:graphic>
          <a:graphicData uri="http://schemas.openxmlformats.org/drawingml/2006/table">
            <a:tbl>
              <a:tblPr/>
              <a:tblGrid>
                <a:gridCol w="1847710"/>
                <a:gridCol w="1093228"/>
                <a:gridCol w="1093228"/>
                <a:gridCol w="1093228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Metric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Bull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Bear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 ($mm)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142,609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129,788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123,282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Op. margin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EPS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$20.43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$9.42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$7.36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 (blended)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$221.52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$132.70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$112.36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0" name="Shape 12"/>
          <p:cNvSpPr/>
          <p:nvPr/>
        </p:nvSpPr>
        <p:spPr>
          <a:xfrm>
            <a:off x="6547104" y="3099816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824" y="3131820"/>
            <a:ext cx="128016" cy="128016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6839712" y="3081528"/>
            <a:ext cx="483991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FY26E ASSUMPTIONS</a:t>
            </a:r>
            <a:endParaRPr lang="en-US" sz="1150" dirty="0"/>
          </a:p>
        </p:txBody>
      </p:sp>
      <p:sp>
        <p:nvSpPr>
          <p:cNvPr id="23" name="Text 14"/>
          <p:cNvSpPr/>
          <p:nvPr/>
        </p:nvSpPr>
        <p:spPr>
          <a:xfrm>
            <a:off x="6547104" y="3456432"/>
            <a:ext cx="5132527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82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(Base): </a:t>
            </a:r>
            <a:pPr algn="l" indent="0" marL="0">
              <a:lnSpc>
                <a:spcPct val="104000"/>
              </a:lnSpc>
              <a:spcAft>
                <a:spcPts val="800"/>
              </a:spcAft>
              <a:buNone/>
            </a:pPr>
            <a:r>
              <a:rPr lang="en-US" sz="8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+2.5% — well below the confirmed H1 blend (~+4.0%), assuming H2 deceleration continues</a:t>
            </a:r>
            <a:endParaRPr lang="en-US" sz="82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82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 (Base): </a:t>
            </a:r>
            <a:pPr algn="l" indent="0" marL="0">
              <a:lnSpc>
                <a:spcPct val="104000"/>
              </a:lnSpc>
              <a:spcAft>
                <a:spcPts val="800"/>
              </a:spcAft>
              <a:buNone/>
            </a:pPr>
            <a:r>
              <a:rPr lang="en-US" sz="8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+0.6% — flat-to-negative in 4 of last 5 fiscal years, a structural drag not a driver</a:t>
            </a:r>
            <a:endParaRPr lang="en-US" sz="82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82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WACC: </a:t>
            </a:r>
            <a:pPr algn="l" indent="0" marL="0">
              <a:lnSpc>
                <a:spcPct val="104000"/>
              </a:lnSpc>
              <a:spcAft>
                <a:spcPts val="800"/>
              </a:spcAft>
              <a:buNone/>
            </a:pPr>
            <a:r>
              <a:rPr lang="en-US" sz="8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7.43% (beta 0.82, bottom-up unlevered from TJX/KSS/ROST, relevered at TGT's D/E)</a:t>
            </a:r>
            <a:endParaRPr lang="en-US" sz="82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82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 growth: </a:t>
            </a:r>
            <a:pPr algn="l" indent="0" marL="0">
              <a:lnSpc>
                <a:spcPct val="104000"/>
              </a:lnSpc>
              <a:spcAft>
                <a:spcPts val="800"/>
              </a:spcAft>
              <a:buNone/>
            </a:pPr>
            <a:r>
              <a:rPr lang="en-US" sz="82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2.5% — standard long-run nominal-GDP/retail convention, not TGT-specific guidance</a:t>
            </a:r>
            <a:endParaRPr lang="en-US" sz="820" dirty="0"/>
          </a:p>
        </p:txBody>
      </p:sp>
      <p:sp>
        <p:nvSpPr>
          <p:cNvPr id="24" name="Shape 15"/>
          <p:cNvSpPr/>
          <p:nvPr/>
        </p:nvSpPr>
        <p:spPr>
          <a:xfrm>
            <a:off x="6547104" y="466344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2824" y="4695444"/>
            <a:ext cx="128016" cy="128016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6839712" y="4645152"/>
            <a:ext cx="483991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&amp; CAPITAL RETURN (Q2 FY26)</a:t>
            </a:r>
            <a:endParaRPr lang="en-US" sz="1150" dirty="0"/>
          </a:p>
        </p:txBody>
      </p:sp>
      <p:graphicFrame>
        <p:nvGraphicFramePr>
          <p:cNvPr id="1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47104" y="5056632"/>
          <a:ext cx="5132527" cy="914400"/>
        </p:xfrm>
        <a:graphic>
          <a:graphicData uri="http://schemas.openxmlformats.org/drawingml/2006/table">
            <a:tbl>
              <a:tblPr/>
              <a:tblGrid>
                <a:gridCol w="3079516"/>
                <a:gridCol w="2053011"/>
              </a:tblGrid>
              <a:tr h="2011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Funded debt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$15,357mm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Cash &amp; equivalents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$5,411mm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Lease-adj. Debt/EBITDA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~2.0x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Credit ratings (Moody's/S&amp;P/Fitch)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A2 / A / A (Neg.)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Buybacks, Q1+Q2 FY26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$0 (paused)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Quarterly dividend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$1.16/sh (55th yr)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28" name="Text 17"/>
          <p:cNvSpPr/>
          <p:nvPr/>
        </p:nvSpPr>
        <p:spPr>
          <a:xfrm>
            <a:off x="347472" y="6601968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TGT_Financial_Model.xlsx (Revenue Build, Scenario Analysis, DCF tabs) — Base case, Assumptions!B5=2.</a:t>
            </a:r>
            <a:endParaRPr lang="en-US" sz="750" dirty="0"/>
          </a:p>
        </p:txBody>
      </p:sp>
      <p:sp>
        <p:nvSpPr>
          <p:cNvPr id="29" name="Text 18"/>
          <p:cNvSpPr/>
          <p:nvPr/>
        </p:nvSpPr>
        <p:spPr>
          <a:xfrm>
            <a:off x="10728655" y="6565392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TGT  |  4 / 6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7472" y="201168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347472" y="384048"/>
            <a:ext cx="114967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DCF anchors below price; comps and Street consensus disagree on how far below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47472" y="822960"/>
            <a:ext cx="1149675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Triangulating three independent methods — DCF is the most defensible anchor given peer heterogeneity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47472" y="1298448"/>
            <a:ext cx="3710330" cy="5102352"/>
          </a:xfrm>
          <a:prstGeom prst="roundRect">
            <a:avLst>
              <a:gd name="adj" fmla="val 1479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40682" y="1298448"/>
            <a:ext cx="3710330" cy="5102352"/>
          </a:xfrm>
          <a:prstGeom prst="roundRect">
            <a:avLst>
              <a:gd name="adj" fmla="val 1479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133893" y="1298448"/>
            <a:ext cx="3710330" cy="5102352"/>
          </a:xfrm>
          <a:prstGeom prst="roundRect">
            <a:avLst>
              <a:gd name="adj" fmla="val 1479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93776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" y="1449324"/>
            <a:ext cx="128016" cy="12801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86384" y="1399032"/>
            <a:ext cx="312511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 — WACC &amp; OUTPUT</a:t>
            </a:r>
            <a:endParaRPr lang="en-US" sz="115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93776" y="1773936"/>
          <a:ext cx="3417722" cy="914400"/>
        </p:xfrm>
        <a:graphic>
          <a:graphicData uri="http://schemas.openxmlformats.org/drawingml/2006/table">
            <a:tbl>
              <a:tblPr/>
              <a:tblGrid>
                <a:gridCol w="2118988"/>
                <a:gridCol w="1298735"/>
              </a:tblGrid>
              <a:tr h="1920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8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WACC build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</a:tr>
              <a:tr h="1920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8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Risk-free rate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8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4.63%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20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8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Equity risk premium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8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0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8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Beta (blended)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8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0.82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20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8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 of equity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8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8.32%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0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8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After-tax cost of debt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8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20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8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WACC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8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7.43%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93776" y="3264408"/>
          <a:ext cx="3417722" cy="914400"/>
        </p:xfrm>
        <a:graphic>
          <a:graphicData uri="http://schemas.openxmlformats.org/drawingml/2006/table">
            <a:tbl>
              <a:tblPr/>
              <a:tblGrid>
                <a:gridCol w="2118988"/>
                <a:gridCol w="1298735"/>
              </a:tblGrid>
              <a:tr h="1920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8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 method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8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$/sh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</a:tr>
              <a:tr h="1920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8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Perpetuity growth (2.5%)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8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$124.46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20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8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Exit multiple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8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$140.95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0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8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Blended (50/50)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8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$132.70</a:t>
                      </a:r>
                      <a:endParaRPr lang="en-US" sz="7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3" name="Text 8"/>
          <p:cNvSpPr/>
          <p:nvPr/>
        </p:nvSpPr>
        <p:spPr>
          <a:xfrm>
            <a:off x="493776" y="4160520"/>
            <a:ext cx="341772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Blended Base DCF sits 17% below the $159.00 current price.</a:t>
            </a:r>
            <a:endParaRPr lang="en-US" sz="760" dirty="0"/>
          </a:p>
        </p:txBody>
      </p:sp>
      <p:sp>
        <p:nvSpPr>
          <p:cNvPr id="14" name="Shape 9"/>
          <p:cNvSpPr/>
          <p:nvPr/>
        </p:nvSpPr>
        <p:spPr>
          <a:xfrm>
            <a:off x="493776" y="4462272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" y="4494276"/>
            <a:ext cx="128016" cy="128016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86384" y="4443984"/>
            <a:ext cx="312511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PERPETUITY-GROWTH SENSITIVITY ($/SH)</a:t>
            </a:r>
            <a:endParaRPr lang="en-US" sz="1150" dirty="0"/>
          </a:p>
        </p:txBody>
      </p:sp>
      <p:graphicFrame>
        <p:nvGraphicFramePr>
          <p:cNvPr id="16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93776" y="4837176"/>
          <a:ext cx="3417722" cy="914400"/>
        </p:xfrm>
        <a:graphic>
          <a:graphicData uri="http://schemas.openxmlformats.org/drawingml/2006/table">
            <a:tbl>
              <a:tblPr/>
              <a:tblGrid>
                <a:gridCol w="854431"/>
                <a:gridCol w="854431"/>
                <a:gridCol w="854431"/>
                <a:gridCol w="854431"/>
              </a:tblGrid>
              <a:tr h="2011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4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WACC ↓ / g →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4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6.93%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$128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$142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$158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4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7.43%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$114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$124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$137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4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7.93%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$102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$110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4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$121</a:t>
                      </a:r>
                      <a:endParaRPr lang="en-US" sz="74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8" name="Text 11"/>
          <p:cNvSpPr/>
          <p:nvPr/>
        </p:nvSpPr>
        <p:spPr>
          <a:xfrm>
            <a:off x="493776" y="5751576"/>
            <a:ext cx="341772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72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case sits at the 7.43% / 2.5% cell — fair value is below price across the entire ±50bps WACC band shown.</a:t>
            </a:r>
            <a:endParaRPr lang="en-US" sz="720" dirty="0"/>
          </a:p>
        </p:txBody>
      </p:sp>
      <p:sp>
        <p:nvSpPr>
          <p:cNvPr id="19" name="Shape 12"/>
          <p:cNvSpPr/>
          <p:nvPr/>
        </p:nvSpPr>
        <p:spPr>
          <a:xfrm>
            <a:off x="4386986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706" y="1449324"/>
            <a:ext cx="128016" cy="128016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4679594" y="1399032"/>
            <a:ext cx="312511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 COMPS (TTM)</a:t>
            </a:r>
            <a:endParaRPr lang="en-US" sz="1150" dirty="0"/>
          </a:p>
        </p:txBody>
      </p:sp>
      <p:graphicFrame>
        <p:nvGraphicFramePr>
          <p:cNvPr id="21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386986" y="1773936"/>
          <a:ext cx="3417722" cy="914400"/>
        </p:xfrm>
        <a:graphic>
          <a:graphicData uri="http://schemas.openxmlformats.org/drawingml/2006/table">
            <a:tbl>
              <a:tblPr/>
              <a:tblGrid>
                <a:gridCol w="922785"/>
                <a:gridCol w="854431"/>
                <a:gridCol w="820253"/>
                <a:gridCol w="820253"/>
              </a:tblGrid>
              <a:tr h="1965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6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Ticker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EV/EBITDA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P/E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Net margin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6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TGT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16.5x¹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4.1%¹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6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TJX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19.8x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29.3x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6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ROST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22.2x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32.9x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6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DG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17.4x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6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29.8x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48.3x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6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KSS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8.1x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6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7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3" name="Text 14"/>
          <p:cNvSpPr/>
          <p:nvPr/>
        </p:nvSpPr>
        <p:spPr>
          <a:xfrm>
            <a:off x="4386986" y="3278124"/>
            <a:ext cx="341772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73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¹ TGT's TTM P/E and net margin are mechanically flattered by a one-time tariff refund (~17% of TTM NI); ex-refund P/E ~19.9x — still a real discount to TJX/ROST, but not as wide as the headline suggests.</a:t>
            </a:r>
            <a:endParaRPr lang="en-US" sz="730" dirty="0"/>
          </a:p>
        </p:txBody>
      </p:sp>
      <p:sp>
        <p:nvSpPr>
          <p:cNvPr id="24" name="Text 15"/>
          <p:cNvSpPr/>
          <p:nvPr/>
        </p:nvSpPr>
        <p:spPr>
          <a:xfrm>
            <a:off x="4386986" y="3936492"/>
            <a:ext cx="341772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73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beta set: TJX, KSS, ROST (WMT/COST/DG/BJ excluded as insufficiently comparable — see model methodology). Peer figures as of Aug 17, 2026; TGT row as of Aug 19, 2026 (post-Q2) — a disclosed dating asymmetry, not an inconsistency.</a:t>
            </a:r>
            <a:endParaRPr lang="en-US" sz="730" dirty="0"/>
          </a:p>
        </p:txBody>
      </p:sp>
      <p:sp>
        <p:nvSpPr>
          <p:cNvPr id="25" name="Shape 16"/>
          <p:cNvSpPr/>
          <p:nvPr/>
        </p:nvSpPr>
        <p:spPr>
          <a:xfrm>
            <a:off x="4386986" y="4530852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2706" y="4562856"/>
            <a:ext cx="128016" cy="128016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4679594" y="4512564"/>
            <a:ext cx="312511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LEVERAGE CONTEXT</a:t>
            </a:r>
            <a:endParaRPr lang="en-US" sz="1150" dirty="0"/>
          </a:p>
        </p:txBody>
      </p:sp>
      <p:sp>
        <p:nvSpPr>
          <p:cNvPr id="28" name="Text 18"/>
          <p:cNvSpPr/>
          <p:nvPr/>
        </p:nvSpPr>
        <p:spPr>
          <a:xfrm>
            <a:off x="4386986" y="4905756"/>
            <a:ext cx="341772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76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TGT ~2.0x lease-adj. Debt/EBITDA — below DG (~4.7x) and KSS (~5.4x), roughly in line with TJX (~1.6x), above ROST (~1.4x, low) and COST (net-cash-positive).</a:t>
            </a:r>
            <a:endParaRPr lang="en-US" sz="760" dirty="0"/>
          </a:p>
        </p:txBody>
      </p:sp>
      <p:sp>
        <p:nvSpPr>
          <p:cNvPr id="29" name="Shape 19"/>
          <p:cNvSpPr/>
          <p:nvPr/>
        </p:nvSpPr>
        <p:spPr>
          <a:xfrm>
            <a:off x="8280197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5917" y="1449324"/>
            <a:ext cx="128016" cy="128016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8572805" y="1399032"/>
            <a:ext cx="312511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FOOTBALL FIELD ($/SH)</a:t>
            </a:r>
            <a:endParaRPr lang="en-US" sz="1150" dirty="0"/>
          </a:p>
        </p:txBody>
      </p:sp>
      <p:graphicFrame>
        <p:nvGraphicFramePr>
          <p:cNvPr id="32" name="Chart 0" descr=""/>
          <p:cNvGraphicFramePr/>
          <p:nvPr/>
        </p:nvGraphicFramePr>
        <p:xfrm>
          <a:off x="8225333" y="1755648"/>
          <a:ext cx="3527450" cy="2286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6"/>
          </a:graphicData>
        </a:graphic>
      </p:graphicFrame>
      <p:sp>
        <p:nvSpPr>
          <p:cNvPr id="33" name="Text 21"/>
          <p:cNvSpPr/>
          <p:nvPr/>
        </p:nvSpPr>
        <p:spPr>
          <a:xfrm>
            <a:off x="8280197" y="4151376"/>
            <a:ext cx="341772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4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 (Base) brackets below price — the more defensible anchor</a:t>
            </a:r>
            <a:endParaRPr lang="en-US" sz="74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4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Comps range sits well above — reflects peer premium TGT hasn't earned, not a mispricing</a:t>
            </a:r>
            <a:endParaRPr lang="en-US" sz="740" dirty="0"/>
          </a:p>
          <a:p>
            <a:pPr algn="l" marL="127000" indent="-127000">
              <a:lnSpc>
                <a:spcPct val="104000"/>
              </a:lnSpc>
              <a:spcAft>
                <a:spcPts val="400"/>
              </a:spcAft>
              <a:buSzPct val="100000"/>
              <a:buChar char="•"/>
            </a:pPr>
            <a:r>
              <a:rPr lang="en-US" sz="74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Street consensus ($144.40 avg) also sits below the $159.00 price</a:t>
            </a:r>
            <a:endParaRPr lang="en-US" sz="740" dirty="0"/>
          </a:p>
        </p:txBody>
      </p:sp>
      <p:sp>
        <p:nvSpPr>
          <p:cNvPr id="34" name="Text 22"/>
          <p:cNvSpPr/>
          <p:nvPr/>
        </p:nvSpPr>
        <p:spPr>
          <a:xfrm>
            <a:off x="347472" y="6601968"/>
            <a:ext cx="9144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TGT_Financial_Model.xlsx (DCF, Trading Comps, Football Field tabs); stockanalysis.com analyst consensus (38 analysts).</a:t>
            </a:r>
            <a:endParaRPr lang="en-US" sz="750" dirty="0"/>
          </a:p>
        </p:txBody>
      </p:sp>
      <p:sp>
        <p:nvSpPr>
          <p:cNvPr id="35" name="Text 23"/>
          <p:cNvSpPr/>
          <p:nvPr/>
        </p:nvSpPr>
        <p:spPr>
          <a:xfrm>
            <a:off x="10728655" y="6565392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TGT  |  5 / 6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7472" y="201168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&amp; RECOMMENDATION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347472" y="384048"/>
            <a:ext cx="114967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HOLD: own the turnaround's proof, not its already-priced-in promise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47472" y="822960"/>
            <a:ext cx="1149675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Revisit on Q3 FY2026 earnings (~mid-Nov '26) or a pullback toward Base-case fair value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47472" y="1298448"/>
            <a:ext cx="4572000" cy="5102352"/>
          </a:xfrm>
          <a:prstGeom prst="roundRect">
            <a:avLst>
              <a:gd name="adj" fmla="val 1200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102352" y="1298448"/>
            <a:ext cx="3657600" cy="5102352"/>
          </a:xfrm>
          <a:prstGeom prst="roundRect">
            <a:avLst>
              <a:gd name="adj" fmla="val 1500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942832" y="1298448"/>
            <a:ext cx="2901391" cy="5102352"/>
          </a:xfrm>
          <a:prstGeom prst="roundRect">
            <a:avLst>
              <a:gd name="adj" fmla="val 1891"/>
            </a:avLst>
          </a:prstGeom>
          <a:solidFill>
            <a:srgbClr val="F7F7F8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12064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784" y="1449324"/>
            <a:ext cx="128016" cy="12801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04672" y="1399032"/>
            <a:ext cx="3950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RISKS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12064" y="1773936"/>
            <a:ext cx="4242816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4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risk (primary):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4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market's +4.28% one-day re-rating outran both this DCF and Street's own average target — a real but unproven turnaround may already be more than priced in.</a:t>
            </a:r>
            <a:endParaRPr lang="en-US" sz="94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4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Deceleration trajectory unknown: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4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decelerated Q1→Q2 (+4.4%→+3.6%); whether that stabilizes or continues into harder H2 compares is the crux of the Bull/Bear split.</a:t>
            </a:r>
            <a:endParaRPr lang="en-US" sz="94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4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 recovery incomplete: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4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Q2's reported 9.6% operating margin was ~3.7pts inflated by the one-time tariff refund; underlying margin remains well below the FY2021 peak with no management long-range framework to quantify the path back.</a:t>
            </a:r>
            <a:endParaRPr lang="en-US" sz="94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4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return is discretionary: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4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 buybacks for two straight quarters — real FY2023 precedent for a full pause; not a floor investors can rely on.</a:t>
            </a:r>
            <a:endParaRPr lang="en-US" sz="94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4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Tariff policy: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4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cost-pressure assumption is unchanged by the one-time Q2 refund and remains the least-certain line in the margin bridge.</a:t>
            </a:r>
            <a:endParaRPr lang="en-US" sz="940" dirty="0"/>
          </a:p>
          <a:p>
            <a:pPr algn="l" marL="127000" indent="-127000">
              <a:lnSpc>
                <a:spcPct val="104000"/>
              </a:lnSpc>
              <a:buSzPct val="100000"/>
              <a:buChar char="•"/>
            </a:pPr>
            <a:r>
              <a:rPr lang="en-US" sz="94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Peer-comp asymmetry: </a:t>
            </a:r>
            <a:pPr algn="l" indent="0" marL="0">
              <a:lnSpc>
                <a:spcPct val="104000"/>
              </a:lnSpc>
              <a:spcAft>
                <a:spcPts val="1100"/>
              </a:spcAft>
              <a:buNone/>
            </a:pPr>
            <a:r>
              <a:rPr lang="en-US" sz="94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Trading Comps read leans on TGT's own Aug 19 data against peers still dated Aug 17 — a disclosed but unresolved dating gap worth re-checking before relying on the multiples precisely.</a:t>
            </a:r>
            <a:endParaRPr lang="en-US" sz="940" dirty="0"/>
          </a:p>
        </p:txBody>
      </p:sp>
      <p:sp>
        <p:nvSpPr>
          <p:cNvPr id="12" name="Shape 9"/>
          <p:cNvSpPr/>
          <p:nvPr/>
        </p:nvSpPr>
        <p:spPr>
          <a:xfrm>
            <a:off x="512064" y="6117336"/>
            <a:ext cx="4242816" cy="457200"/>
          </a:xfrm>
          <a:prstGeom prst="roundRect">
            <a:avLst>
              <a:gd name="adj" fmla="val 12000"/>
            </a:avLst>
          </a:prstGeom>
          <a:solidFill>
            <a:srgbClr val="F2F2F2"/>
          </a:solidFill>
          <a:ln w="9525">
            <a:solidFill>
              <a:srgbClr val="E2E2E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6172200"/>
            <a:ext cx="39867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82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Mitigant: </a:t>
            </a:r>
            <a:pPr indent="0" marL="0">
              <a:lnSpc>
                <a:spcPct val="103000"/>
              </a:lnSpc>
              <a:buNone/>
            </a:pPr>
            <a:r>
              <a:rPr lang="en-US" sz="82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 balance sheet (A2/A/A) and a Dividend King track record mean none of these risks are solvency risks — they're re-rating/timing risks.</a:t>
            </a:r>
            <a:endParaRPr lang="en-US" sz="820" dirty="0"/>
          </a:p>
        </p:txBody>
      </p:sp>
      <p:sp>
        <p:nvSpPr>
          <p:cNvPr id="14" name="Shape 11"/>
          <p:cNvSpPr/>
          <p:nvPr/>
        </p:nvSpPr>
        <p:spPr>
          <a:xfrm>
            <a:off x="5266944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664" y="1449324"/>
            <a:ext cx="128016" cy="12801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559552" y="1399032"/>
            <a:ext cx="30358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CATALYST CALENDAR</a:t>
            </a:r>
            <a:endParaRPr lang="en-US" sz="1150" dirty="0"/>
          </a:p>
        </p:txBody>
      </p:sp>
      <p:sp>
        <p:nvSpPr>
          <p:cNvPr id="17" name="Text 13"/>
          <p:cNvSpPr/>
          <p:nvPr/>
        </p:nvSpPr>
        <p:spPr>
          <a:xfrm>
            <a:off x="5266944" y="1792224"/>
            <a:ext cx="777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E7B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'26</a:t>
            </a:r>
            <a:endParaRPr lang="en-US" sz="800" dirty="0"/>
          </a:p>
        </p:txBody>
      </p:sp>
      <p:sp>
        <p:nvSpPr>
          <p:cNvPr id="18" name="Text 14"/>
          <p:cNvSpPr/>
          <p:nvPr/>
        </p:nvSpPr>
        <p:spPr>
          <a:xfrm>
            <a:off x="6062472" y="1792224"/>
            <a:ext cx="2532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8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FY26 earnings — RESOLVED: beat &amp; raise, +4.28% reaction</a:t>
            </a:r>
            <a:endParaRPr lang="en-US" sz="800" dirty="0"/>
          </a:p>
        </p:txBody>
      </p:sp>
      <p:sp>
        <p:nvSpPr>
          <p:cNvPr id="19" name="Text 15"/>
          <p:cNvSpPr/>
          <p:nvPr/>
        </p:nvSpPr>
        <p:spPr>
          <a:xfrm>
            <a:off x="5266944" y="2249424"/>
            <a:ext cx="777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 '26</a:t>
            </a:r>
            <a:endParaRPr lang="en-US" sz="800" dirty="0"/>
          </a:p>
        </p:txBody>
      </p:sp>
      <p:sp>
        <p:nvSpPr>
          <p:cNvPr id="20" name="Text 16"/>
          <p:cNvSpPr/>
          <p:nvPr/>
        </p:nvSpPr>
        <p:spPr>
          <a:xfrm>
            <a:off x="6062472" y="2249424"/>
            <a:ext cx="2532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8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FY26 earnings — does deceleration stabilize into holiday build?</a:t>
            </a:r>
            <a:endParaRPr lang="en-US" sz="800" dirty="0"/>
          </a:p>
        </p:txBody>
      </p:sp>
      <p:sp>
        <p:nvSpPr>
          <p:cNvPr id="21" name="Text 17"/>
          <p:cNvSpPr/>
          <p:nvPr/>
        </p:nvSpPr>
        <p:spPr>
          <a:xfrm>
            <a:off x="5266944" y="2706624"/>
            <a:ext cx="777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</a:t>
            </a:r>
            <a:endParaRPr lang="en-US" sz="800" dirty="0"/>
          </a:p>
        </p:txBody>
      </p:sp>
      <p:sp>
        <p:nvSpPr>
          <p:cNvPr id="22" name="Text 18"/>
          <p:cNvSpPr/>
          <p:nvPr/>
        </p:nvSpPr>
        <p:spPr>
          <a:xfrm>
            <a:off x="6062472" y="2706624"/>
            <a:ext cx="2532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8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Capex cadence vs. $5.0bn FY26 guide (H1 tracking +27-30% YoY)</a:t>
            </a:r>
            <a:endParaRPr lang="en-US" sz="800" dirty="0"/>
          </a:p>
        </p:txBody>
      </p:sp>
      <p:sp>
        <p:nvSpPr>
          <p:cNvPr id="23" name="Text 19"/>
          <p:cNvSpPr/>
          <p:nvPr/>
        </p:nvSpPr>
        <p:spPr>
          <a:xfrm>
            <a:off x="5266944" y="3163824"/>
            <a:ext cx="777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</a:t>
            </a:r>
            <a:endParaRPr lang="en-US" sz="800" dirty="0"/>
          </a:p>
        </p:txBody>
      </p:sp>
      <p:sp>
        <p:nvSpPr>
          <p:cNvPr id="24" name="Text 20"/>
          <p:cNvSpPr/>
          <p:nvPr/>
        </p:nvSpPr>
        <p:spPr>
          <a:xfrm>
            <a:off x="6062472" y="3163824"/>
            <a:ext cx="2532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8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resumption of buybacks — a management confidence signal</a:t>
            </a:r>
            <a:endParaRPr lang="en-US" sz="800" dirty="0"/>
          </a:p>
        </p:txBody>
      </p:sp>
      <p:sp>
        <p:nvSpPr>
          <p:cNvPr id="25" name="Text 21"/>
          <p:cNvSpPr/>
          <p:nvPr/>
        </p:nvSpPr>
        <p:spPr>
          <a:xfrm>
            <a:off x="5266944" y="3621024"/>
            <a:ext cx="777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</a:t>
            </a:r>
            <a:endParaRPr lang="en-US" sz="800" dirty="0"/>
          </a:p>
        </p:txBody>
      </p:sp>
      <p:sp>
        <p:nvSpPr>
          <p:cNvPr id="26" name="Text 22"/>
          <p:cNvSpPr/>
          <p:nvPr/>
        </p:nvSpPr>
        <p:spPr>
          <a:xfrm>
            <a:off x="6062472" y="3621024"/>
            <a:ext cx="2532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8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Fitch outlook (Negative) — a revision to Stable would corroborate the thesis</a:t>
            </a:r>
            <a:endParaRPr lang="en-US" sz="800" dirty="0"/>
          </a:p>
        </p:txBody>
      </p:sp>
      <p:sp>
        <p:nvSpPr>
          <p:cNvPr id="27" name="Shape 23"/>
          <p:cNvSpPr/>
          <p:nvPr/>
        </p:nvSpPr>
        <p:spPr>
          <a:xfrm>
            <a:off x="5266944" y="4178808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2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664" y="4210812"/>
            <a:ext cx="128016" cy="128016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5559552" y="4160520"/>
            <a:ext cx="30358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RISK/REWARD SKEW (DCF SCENARIOS)</a:t>
            </a:r>
            <a:endParaRPr lang="en-US" sz="115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266944" y="4572000"/>
          <a:ext cx="3328416" cy="914400"/>
        </p:xfrm>
        <a:graphic>
          <a:graphicData uri="http://schemas.openxmlformats.org/drawingml/2006/table">
            <a:tbl>
              <a:tblPr/>
              <a:tblGrid>
                <a:gridCol w="1331366"/>
                <a:gridCol w="1065093"/>
                <a:gridCol w="931956"/>
              </a:tblGrid>
              <a:tr h="2194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Scenario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vs. $159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</a:tr>
              <a:tr h="2194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Bull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$221.52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+39%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94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$132.70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(17)%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94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Bear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$112.36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37415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(29)%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31" name="Text 25"/>
          <p:cNvSpPr/>
          <p:nvPr/>
        </p:nvSpPr>
        <p:spPr>
          <a:xfrm>
            <a:off x="5266944" y="5577840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76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Roughly symmetric in dollar terms (+$62.52 Bull vs. –$46.64 Bear) — it's Base, the modal outcome, sitting 17% below today's price that argues for HOLD over adding, not tail skew.</a:t>
            </a:r>
            <a:endParaRPr lang="en-US" sz="760" dirty="0"/>
          </a:p>
        </p:txBody>
      </p:sp>
      <p:sp>
        <p:nvSpPr>
          <p:cNvPr id="32" name="Shape 26"/>
          <p:cNvSpPr/>
          <p:nvPr/>
        </p:nvSpPr>
        <p:spPr>
          <a:xfrm>
            <a:off x="9107424" y="1417320"/>
            <a:ext cx="219456" cy="219456"/>
          </a:xfrm>
          <a:prstGeom prst="ellipse">
            <a:avLst/>
          </a:prstGeom>
          <a:solidFill>
            <a:srgbClr val="CC0000"/>
          </a:solidFill>
          <a:ln/>
        </p:spPr>
      </p:sp>
      <p:pic>
        <p:nvPicPr>
          <p:cNvPr id="3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3144" y="1449324"/>
            <a:ext cx="128016" cy="128016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9400032" y="1399032"/>
            <a:ext cx="227959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CHANGE THIS VIEW</a:t>
            </a:r>
            <a:endParaRPr lang="en-US" sz="1150" dirty="0"/>
          </a:p>
        </p:txBody>
      </p:sp>
      <p:sp>
        <p:nvSpPr>
          <p:cNvPr id="35" name="Text 28"/>
          <p:cNvSpPr/>
          <p:nvPr/>
        </p:nvSpPr>
        <p:spPr>
          <a:xfrm>
            <a:off x="9107424" y="1792224"/>
            <a:ext cx="2572207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E7B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</a:t>
            </a:r>
            <a:endParaRPr lang="en-US" sz="850" dirty="0"/>
          </a:p>
        </p:txBody>
      </p:sp>
      <p:sp>
        <p:nvSpPr>
          <p:cNvPr id="36" name="Text 29"/>
          <p:cNvSpPr/>
          <p:nvPr/>
        </p:nvSpPr>
        <p:spPr>
          <a:xfrm>
            <a:off x="9107424" y="1975104"/>
            <a:ext cx="257220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78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Pullback toward/below Base DCF (~$133) without a deteriorating trend, or traffic holding +3%+ through Q3-Q4 without markdown-driven ticket decay.</a:t>
            </a:r>
            <a:endParaRPr lang="en-US" sz="780" dirty="0"/>
          </a:p>
        </p:txBody>
      </p:sp>
      <p:sp>
        <p:nvSpPr>
          <p:cNvPr id="37" name="Text 30"/>
          <p:cNvSpPr/>
          <p:nvPr/>
        </p:nvSpPr>
        <p:spPr>
          <a:xfrm>
            <a:off x="9107424" y="2542032"/>
            <a:ext cx="2572207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DOWNGRADE</a:t>
            </a:r>
            <a:endParaRPr lang="en-US" sz="850" dirty="0"/>
          </a:p>
        </p:txBody>
      </p:sp>
      <p:sp>
        <p:nvSpPr>
          <p:cNvPr id="38" name="Text 31"/>
          <p:cNvSpPr/>
          <p:nvPr/>
        </p:nvSpPr>
        <p:spPr>
          <a:xfrm>
            <a:off x="9107424" y="2724912"/>
            <a:ext cx="257220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78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Reversion to negative traffic and/or renewed gross-margin compression — confirming Q1-Q2 strength wasn't durable, at a valuation that already priced in durability.</a:t>
            </a:r>
            <a:endParaRPr lang="en-US" sz="780" dirty="0"/>
          </a:p>
        </p:txBody>
      </p:sp>
      <p:sp>
        <p:nvSpPr>
          <p:cNvPr id="39" name="Shape 32"/>
          <p:cNvSpPr/>
          <p:nvPr/>
        </p:nvSpPr>
        <p:spPr>
          <a:xfrm>
            <a:off x="9107424" y="3383280"/>
            <a:ext cx="2572207" cy="475488"/>
          </a:xfrm>
          <a:prstGeom prst="roundRect">
            <a:avLst>
              <a:gd name="adj" fmla="val 11538"/>
            </a:avLst>
          </a:prstGeom>
          <a:solidFill>
            <a:srgbClr val="CC0000"/>
          </a:solidFill>
          <a:ln/>
        </p:spPr>
      </p:sp>
      <p:sp>
        <p:nvSpPr>
          <p:cNvPr id="40" name="Text 33"/>
          <p:cNvSpPr/>
          <p:nvPr/>
        </p:nvSpPr>
        <p:spPr>
          <a:xfrm>
            <a:off x="9107424" y="3410712"/>
            <a:ext cx="2572207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HOLD</a:t>
            </a:r>
            <a:endParaRPr lang="en-US" sz="14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FFFFF"/>
                </a:solidFill>
              </a:rPr>
              <a:t>$159.00 px  |  $132.70 fair value</a:t>
            </a:r>
            <a:endParaRPr lang="en-US" sz="1400" dirty="0"/>
          </a:p>
        </p:txBody>
      </p:sp>
      <p:sp>
        <p:nvSpPr>
          <p:cNvPr id="41" name="Text 34"/>
          <p:cNvSpPr/>
          <p:nvPr/>
        </p:nvSpPr>
        <p:spPr>
          <a:xfrm>
            <a:off x="347472" y="6601968"/>
            <a:ext cx="9144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research prepared for interview/portfolio purposes. Not affiliated with, endorsed by, or reviewed by Target Corporation. Not investment advice.</a:t>
            </a:r>
            <a:endParaRPr lang="en-US" sz="730" dirty="0"/>
          </a:p>
        </p:txBody>
      </p:sp>
      <p:sp>
        <p:nvSpPr>
          <p:cNvPr id="42" name="Text 35"/>
          <p:cNvSpPr/>
          <p:nvPr/>
        </p:nvSpPr>
        <p:spPr>
          <a:xfrm>
            <a:off x="10728655" y="6565392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TGT  |  6 / 6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2026-08-20T20:21:33Z</dcterms:created>
  <dcterms:modified xsi:type="dcterms:W3CDTF">2026-08-20T20:21:33Z</dcterms:modified>
</cp:coreProperties>
</file>